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3"/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y="6858000" cx="12192000"/>
  <p:notesSz cx="6858000" cy="9144000"/>
  <p:embeddedFontLst>
    <p:embeddedFont>
      <p:font typeface="Roboto"/>
      <p:regular r:id="rId43"/>
      <p:bold r:id="rId44"/>
      <p:italic r:id="rId45"/>
      <p:boldItalic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47" roundtripDataSignature="AMtx7mjt5o2ZfnfoHZdyemd1aPPsgDyxv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font" Target="fonts/Roboto-bold.fntdata"/><Relationship Id="rId21" Type="http://schemas.openxmlformats.org/officeDocument/2006/relationships/slide" Target="slides/slide16.xml"/><Relationship Id="rId43" Type="http://schemas.openxmlformats.org/officeDocument/2006/relationships/font" Target="fonts/Roboto-regular.fntdata"/><Relationship Id="rId24" Type="http://schemas.openxmlformats.org/officeDocument/2006/relationships/slide" Target="slides/slide19.xml"/><Relationship Id="rId46" Type="http://schemas.openxmlformats.org/officeDocument/2006/relationships/font" Target="fonts/Roboto-boldItalic.fntdata"/><Relationship Id="rId23" Type="http://schemas.openxmlformats.org/officeDocument/2006/relationships/slide" Target="slides/slide18.xml"/><Relationship Id="rId45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47" Type="http://customschemas.google.com/relationships/presentationmetadata" Target="meta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jpg>
</file>

<file path=ppt/media/image27.png>
</file>

<file path=ppt/media/image28.jpg>
</file>

<file path=ppt/media/image29.jpg>
</file>

<file path=ppt/media/image3.jpg>
</file>

<file path=ppt/media/image30.png>
</file>

<file path=ppt/media/image31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C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1" name="Google Shape;161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1" name="Google Shape;231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0" name="Google Shape;240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8" name="Google Shape;248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6" name="Google Shape;256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2" name="Google Shape;262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3" name="Google Shape;273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0" name="Google Shape;280;p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1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9" name="Google Shape;289;p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1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8" name="Google Shape;298;p1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7" name="Google Shape;307;p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65" name="Google Shape;165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5" name="Google Shape;315;p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3" name="Google Shape;323;p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1" name="Google Shape;331;p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2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9" name="Google Shape;339;p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8" name="Google Shape;348;p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2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5" name="Google Shape;355;p2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5" name="Google Shape;365;p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2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2" name="Google Shape;372;p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2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5" name="Google Shape;385;p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3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2" name="Google Shape;402;p3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70" name="Google Shape;170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3" name="Google Shape;413;p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0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3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2" name="Google Shape;422;p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3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1" name="Google Shape;431;p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3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3" name="Google Shape;443;p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2" name="Google Shape;452;p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3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2" name="Google Shape;462;p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3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8" name="Google Shape;468;p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p3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4" name="Google Shape;474;p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76" name="Google Shape;17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7" name="Google Shape;18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4" name="Google Shape;194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0" name="Google Shape;20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3" name="Google Shape;213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3" name="Google Shape;22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0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0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4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4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4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5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5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5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5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vertical y texto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5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5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5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5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iapositiva de título" type="title">
  <p:cSld name="TITLE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4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93" name="Google Shape;93;p4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94" name="Google Shape;94;p4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95" name="Google Shape;95;p4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objetos" type="obj">
  <p:cSld name="OBJECT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5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9" name="Google Shape;99;p5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00" name="Google Shape;100;p5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01" name="Google Shape;101;p5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cabezado de sección" type="secHead">
  <p:cSld name="SECTION_HEADER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5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5" name="Google Shape;105;p5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06" name="Google Shape;106;p5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07" name="Google Shape;107;p5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os objetos" type="twoObj">
  <p:cSld name="TWO_OBJECTS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5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5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5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2" name="Google Shape;112;p5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13" name="Google Shape;113;p5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14" name="Google Shape;114;p5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ción" type="twoTxTwoObj">
  <p:cSld name="TWO_OBJECTS_WITH_TEX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5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5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8" name="Google Shape;118;p5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9" name="Google Shape;119;p5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0" name="Google Shape;120;p5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5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22" name="Google Shape;122;p5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23" name="Google Shape;123;p5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lo el título" type="titleOnly">
  <p:cSld name="TITLE_ONLY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5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5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27" name="Google Shape;127;p5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28" name="Google Shape;128;p5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 blanco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31" name="Google Shape;131;p5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32" name="Google Shape;132;p5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ido con título" type="objTx">
  <p:cSld name="OBJECT_WITH_CAPTION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5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5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36" name="Google Shape;136;p5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37" name="Google Shape;137;p5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38" name="Google Shape;138;p5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39" name="Google Shape;139;p5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objetos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 con título" type="picTx">
  <p:cSld name="PICTURE_WITH_CAPTION_TEX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6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6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3" name="Google Shape;143;p6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4" name="Google Shape;144;p6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45" name="Google Shape;145;p6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46" name="Google Shape;146;p6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y texto vertical" type="vertTx">
  <p:cSld name="VERTICAL_TEX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6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0" name="Google Shape;150;p6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51" name="Google Shape;151;p6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52" name="Google Shape;152;p6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ítulo vertical y texto" type="vertTitleAndTx">
  <p:cSld name="VERTICAL_TITLE_AND_VERTICAL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6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6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6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57" name="Google Shape;157;p6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/>
            </a:lvl9pPr>
          </a:lstStyle>
          <a:p/>
        </p:txBody>
      </p:sp>
      <p:sp>
        <p:nvSpPr>
          <p:cNvPr id="158" name="Google Shape;158;p6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cabezado de sección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4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4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4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os objetos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4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4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4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4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4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ació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4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4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4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4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4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4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4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olo el títu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4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4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4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En blanco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4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4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4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ido con título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4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4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4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4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4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n con título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5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8" name="Google Shape;68;p5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5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5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5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3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3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3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3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4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7" name="Google Shape;87;p4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8" name="Google Shape;88;p4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9" name="Google Shape;89;p4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C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jpg"/><Relationship Id="rId4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jpg"/><Relationship Id="rId4" Type="http://schemas.openxmlformats.org/officeDocument/2006/relationships/image" Target="../media/image10.png"/><Relationship Id="rId5" Type="http://schemas.openxmlformats.org/officeDocument/2006/relationships/hyperlink" Target="http://www.deeplearningbook.org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jpg"/><Relationship Id="rId4" Type="http://schemas.openxmlformats.org/officeDocument/2006/relationships/image" Target="../media/image14.png"/><Relationship Id="rId5" Type="http://schemas.openxmlformats.org/officeDocument/2006/relationships/hyperlink" Target="http://yann.lecun.com/exdb/mnist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jpg"/><Relationship Id="rId4" Type="http://schemas.openxmlformats.org/officeDocument/2006/relationships/hyperlink" Target="https://colab.research.google.com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3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3.jp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jpg"/><Relationship Id="rId4" Type="http://schemas.openxmlformats.org/officeDocument/2006/relationships/image" Target="../media/image3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jpg"/><Relationship Id="rId4" Type="http://schemas.openxmlformats.org/officeDocument/2006/relationships/hyperlink" Target="mailto:Luis.castellanosg@usantoto.edu.co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8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8.jpg"/><Relationship Id="rId4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8.jpg"/><Relationship Id="rId4" Type="http://schemas.openxmlformats.org/officeDocument/2006/relationships/image" Target="../media/image19.png"/><Relationship Id="rId5" Type="http://schemas.openxmlformats.org/officeDocument/2006/relationships/image" Target="../media/image1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8.jp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7.jpg"/><Relationship Id="rId4" Type="http://schemas.openxmlformats.org/officeDocument/2006/relationships/image" Target="../media/image1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7.jpg"/><Relationship Id="rId4" Type="http://schemas.openxmlformats.org/officeDocument/2006/relationships/image" Target="../media/image3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7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23.jpg"/><Relationship Id="rId4" Type="http://schemas.openxmlformats.org/officeDocument/2006/relationships/image" Target="../media/image15.png"/><Relationship Id="rId5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23.jpg"/><Relationship Id="rId4" Type="http://schemas.openxmlformats.org/officeDocument/2006/relationships/image" Target="../media/image1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3.jpg"/><Relationship Id="rId4" Type="http://schemas.openxmlformats.org/officeDocument/2006/relationships/image" Target="../media/image21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23.jpg"/><Relationship Id="rId4" Type="http://schemas.openxmlformats.org/officeDocument/2006/relationships/image" Target="../media/image27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3.jpg"/><Relationship Id="rId4" Type="http://schemas.openxmlformats.org/officeDocument/2006/relationships/image" Target="../media/image2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3.jpg"/><Relationship Id="rId4" Type="http://schemas.openxmlformats.org/officeDocument/2006/relationships/image" Target="../media/image25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3.jp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6.jpg"/><Relationship Id="rId4" Type="http://schemas.openxmlformats.org/officeDocument/2006/relationships/image" Target="../media/image29.jp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28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Relationship Id="rId4" Type="http://schemas.openxmlformats.org/officeDocument/2006/relationships/hyperlink" Target="https://www.manning.com/books/deep-learning-with-python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Relationship Id="rId4" Type="http://schemas.openxmlformats.org/officeDocument/2006/relationships/image" Target="../media/image4.jpg"/><Relationship Id="rId5" Type="http://schemas.openxmlformats.org/officeDocument/2006/relationships/image" Target="../media/image3.jpg"/><Relationship Id="rId6" Type="http://schemas.openxmlformats.org/officeDocument/2006/relationships/image" Target="../media/image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g"/><Relationship Id="rId4" Type="http://schemas.openxmlformats.org/officeDocument/2006/relationships/image" Target="../media/image6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0"/>
          <p:cNvSpPr txBox="1"/>
          <p:nvPr/>
        </p:nvSpPr>
        <p:spPr>
          <a:xfrm>
            <a:off x="1521151" y="448933"/>
            <a:ext cx="6941715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s-CO" sz="30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Arquitectura de una RNA Mulilayer</a:t>
            </a:r>
            <a:endParaRPr b="1" i="0" sz="3000" u="none" cap="none" strike="noStrik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10"/>
          <p:cNvSpPr txBox="1"/>
          <p:nvPr/>
        </p:nvSpPr>
        <p:spPr>
          <a:xfrm>
            <a:off x="1213503" y="1247686"/>
            <a:ext cx="10978497" cy="138499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CO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Cada circulo es una RNA que esta intrínsicamente conectada a una red a la que llamaremos “red neuronal” o llamado perceptrón multicapa (MLP, Multilayer Perceptron)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10"/>
          <p:cNvSpPr txBox="1"/>
          <p:nvPr/>
        </p:nvSpPr>
        <p:spPr>
          <a:xfrm>
            <a:off x="7212650" y="3050461"/>
            <a:ext cx="4879649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red anterior tiene tres capas: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capa de entrada.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Una capa oculta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capa de salida.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 tres están conectadas de forma secuencial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6" name="Google Shape;236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98288" y="2632681"/>
            <a:ext cx="4753886" cy="2771381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10"/>
          <p:cNvSpPr txBox="1"/>
          <p:nvPr/>
        </p:nvSpPr>
        <p:spPr>
          <a:xfrm>
            <a:off x="1222973" y="5745894"/>
            <a:ext cx="8429501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 una red tiene más de una capa oculta se le denomina “</a:t>
            </a:r>
            <a:r>
              <a:rPr b="1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red neuronal artificial profunda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” y los algoritmos que se usan para entrenar dichas redes se denominan “</a:t>
            </a: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aprendizaje profundo – Deep learning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1"/>
          <p:cNvSpPr txBox="1"/>
          <p:nvPr/>
        </p:nvSpPr>
        <p:spPr>
          <a:xfrm>
            <a:off x="1521151" y="448933"/>
            <a:ext cx="6941715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s-CO" sz="30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Arquitectura de una RNA Mulilayer</a:t>
            </a:r>
            <a:endParaRPr b="1" i="0" sz="3000" u="none" cap="none" strike="noStrik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11"/>
          <p:cNvSpPr txBox="1"/>
          <p:nvPr/>
        </p:nvSpPr>
        <p:spPr>
          <a:xfrm>
            <a:off x="1213503" y="1247686"/>
            <a:ext cx="10978497" cy="138499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CO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 MLP, (</a:t>
            </a:r>
            <a:r>
              <a:rPr b="1" i="0" lang="es-CO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</a:t>
            </a:r>
            <a:r>
              <a:rPr b="0" i="0" lang="es-CO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ulti</a:t>
            </a:r>
            <a:r>
              <a:rPr b="1" i="0" lang="es-CO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</a:t>
            </a:r>
            <a:r>
              <a:rPr b="0" i="0" lang="es-CO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ayer </a:t>
            </a:r>
            <a:r>
              <a:rPr b="1" i="0" lang="es-CO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</a:t>
            </a:r>
            <a:r>
              <a:rPr b="0" i="0" lang="es-CO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erceptron) nos permite abordar tareas de clasificación con un número arbitrario de etiquetas de clase única presentes en el conjunto de entrenamiento: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etección de objetos con YOLO: implementaciones y como usarlas" id="244" name="Google Shape;244;p11"/>
          <p:cNvPicPr preferRelativeResize="0"/>
          <p:nvPr/>
        </p:nvPicPr>
        <p:blipFill rotWithShape="1">
          <a:blip r:embed="rId4">
            <a:alphaModFix/>
          </a:blip>
          <a:srcRect b="13959" l="7403" r="8780" t="11996"/>
          <a:stretch/>
        </p:blipFill>
        <p:spPr>
          <a:xfrm>
            <a:off x="3144852" y="2635380"/>
            <a:ext cx="4401084" cy="3282475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11"/>
          <p:cNvSpPr txBox="1"/>
          <p:nvPr/>
        </p:nvSpPr>
        <p:spPr>
          <a:xfrm>
            <a:off x="1085315" y="6224401"/>
            <a:ext cx="952856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 profundizar más de la teoría de Deep learning:   </a:t>
            </a:r>
            <a:r>
              <a:rPr b="1" i="0" lang="es-CO" sz="18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http://www.deeplearningbook.org/</a:t>
            </a:r>
            <a:endParaRPr b="1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12"/>
          <p:cNvSpPr txBox="1"/>
          <p:nvPr/>
        </p:nvSpPr>
        <p:spPr>
          <a:xfrm>
            <a:off x="1614197" y="475862"/>
            <a:ext cx="684866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rgbClr val="0D5274"/>
                </a:solidFill>
                <a:latin typeface="Calibri"/>
                <a:ea typeface="Calibri"/>
                <a:cs typeface="Calibri"/>
                <a:sym typeface="Calibri"/>
              </a:rPr>
              <a:t>Clasificando dígitos manuscritos </a:t>
            </a:r>
            <a:endParaRPr b="1" i="0" sz="3200" u="none" cap="none" strike="noStrike">
              <a:solidFill>
                <a:srgbClr val="0D527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12"/>
          <p:cNvSpPr txBox="1"/>
          <p:nvPr/>
        </p:nvSpPr>
        <p:spPr>
          <a:xfrm>
            <a:off x="1162228" y="1162227"/>
            <a:ext cx="11029772" cy="92333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Menos teoría más practica: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Implementaremos y entrenaremos nuestra primera red neuronal multicapa para clasificar dígitos manuscritos de un conjunto de datos </a:t>
            </a:r>
            <a:r>
              <a:rPr b="1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Mixed National Institute of Standards and Technology (MNIST) 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creado por Yann Lecun.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2" name="Google Shape;252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54021" y="2085557"/>
            <a:ext cx="2683958" cy="1744890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12"/>
          <p:cNvSpPr/>
          <p:nvPr/>
        </p:nvSpPr>
        <p:spPr>
          <a:xfrm>
            <a:off x="1162228" y="3909318"/>
            <a:ext cx="11029772" cy="280076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conjunto de datos MNIST está disponible públicamente en </a:t>
            </a:r>
            <a:r>
              <a:rPr b="0" i="0" lang="es-CO" sz="16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http://yann.lecun.com/exdb/mnist/</a:t>
            </a: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y consta de las siguientes cuatro partes: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Imágenes de entrenamiento:</a:t>
            </a: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train-images-idx3-ubyte.gz (9.9 MB, 47 MB ​​descomprimido, 60,000 muestras)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Etiquetas para entrenamiento:</a:t>
            </a: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train-labels-idx1-ubyte.gz (29 KB, 60 KB descomprimido, 60,000 etiquetas)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Imágenes de prueba:</a:t>
            </a: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t10k-images-idx3-ubyte.gz (1.6 MB, 7.8 MB, 10,000 muestras)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Etiquetas de prueba:</a:t>
            </a: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t10k-labels-idx1-ubyte.gz (5 KB, 10 KB descomprimido, 10,000 etiquetas)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conjunto consta de dígitos manuscritos procedentes de 250 personas distintas, el 50% de estudiantes de secundaria y el otro 50% de empleados de la “oficina de censo de EEUU”.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 imágenes están en formato byte y las leeremos en matrices NUMPY que entrenaremos y probaremos un MLP.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3"/>
          <p:cNvSpPr txBox="1"/>
          <p:nvPr/>
        </p:nvSpPr>
        <p:spPr>
          <a:xfrm>
            <a:off x="1614197" y="475862"/>
            <a:ext cx="684866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rgbClr val="0D5274"/>
                </a:solidFill>
                <a:latin typeface="Calibri"/>
                <a:ea typeface="Calibri"/>
                <a:cs typeface="Calibri"/>
                <a:sym typeface="Calibri"/>
              </a:rPr>
              <a:t>Clasificando dígitos manuscritos</a:t>
            </a:r>
            <a:endParaRPr b="1" i="0" sz="3200" u="none" cap="none" strike="noStrike">
              <a:solidFill>
                <a:srgbClr val="0D527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p13"/>
          <p:cNvSpPr txBox="1"/>
          <p:nvPr/>
        </p:nvSpPr>
        <p:spPr>
          <a:xfrm>
            <a:off x="1162228" y="1225689"/>
            <a:ext cx="11029772" cy="50783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Usando </a:t>
            </a:r>
            <a:r>
              <a:rPr b="0" i="0" lang="es-CO" sz="18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https://colab.research.google.com/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“</a:t>
            </a:r>
            <a:r>
              <a:rPr b="1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Google colaboratory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”, seguiremos los siguientes pasos: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7223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Adecuar el ambiente de desarrollo.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89693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1.1. habilitar Google drive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89693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1.2 instalar librerías necesarias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89693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1.3 Crear funciones globales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12604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7223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Obtenerte el corpus (dataset para entrenamiento y para prueba).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89693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2.1 importar librerías necesarias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1" marL="89693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2.2 source y target de los datasets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89693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2.3 descargar los dataset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89693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2.4 descomprimir los datasets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1" marL="11795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2438" lvl="0" marL="7175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Visualizar la 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4025" lvl="0" marL="7175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Exporta objetos tipo  numpy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4025" lvl="0" marL="7175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Implementar un RNA multicapa (MLP)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7223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Entrenar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72231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ver resultados.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14"/>
          <p:cNvSpPr txBox="1"/>
          <p:nvPr/>
        </p:nvSpPr>
        <p:spPr>
          <a:xfrm>
            <a:off x="1503101" y="496960"/>
            <a:ext cx="684866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paso 1. Adecuar el ambiente de desarrollo</a:t>
            </a:r>
            <a:endParaRPr b="1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5" name="Google Shape;265;p14"/>
          <p:cNvSpPr/>
          <p:nvPr/>
        </p:nvSpPr>
        <p:spPr>
          <a:xfrm>
            <a:off x="2119357" y="2651748"/>
            <a:ext cx="9904574" cy="52322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 instalar librería para visualizar el progreso de ejecución una tarea en background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pip install pyprind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6" name="Google Shape;266;p14"/>
          <p:cNvSpPr/>
          <p:nvPr/>
        </p:nvSpPr>
        <p:spPr>
          <a:xfrm>
            <a:off x="1296110" y="1188590"/>
            <a:ext cx="3313728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paso 1.1 habilitar Google drive</a:t>
            </a:r>
            <a:endParaRPr b="0" i="0" sz="1800" u="none" cap="none" strike="noStrike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7" name="Google Shape;267;p14"/>
          <p:cNvSpPr/>
          <p:nvPr/>
        </p:nvSpPr>
        <p:spPr>
          <a:xfrm>
            <a:off x="1296110" y="2156574"/>
            <a:ext cx="394210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paso 1.2 Instalar librerías necesarias</a:t>
            </a:r>
            <a:endParaRPr b="0" i="0" sz="1800" u="none" cap="none" strike="noStrike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68" name="Google Shape;268;p14"/>
          <p:cNvSpPr/>
          <p:nvPr/>
        </p:nvSpPr>
        <p:spPr>
          <a:xfrm>
            <a:off x="2039596" y="1595638"/>
            <a:ext cx="9904574" cy="52322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google.colab </a:t>
            </a:r>
            <a:r>
              <a:rPr b="0" i="0" lang="es-CO" sz="14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drive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drive.mount(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'/content/gdrive'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69" name="Google Shape;269;p14"/>
          <p:cNvSpPr/>
          <p:nvPr/>
        </p:nvSpPr>
        <p:spPr>
          <a:xfrm>
            <a:off x="1296110" y="3554614"/>
            <a:ext cx="368562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paso 1.3 Crear funciones globales</a:t>
            </a:r>
            <a:endParaRPr b="0" i="0" sz="1800" u="none" cap="none" strike="noStrike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0" name="Google Shape;270;p14"/>
          <p:cNvSpPr/>
          <p:nvPr/>
        </p:nvSpPr>
        <p:spPr>
          <a:xfrm>
            <a:off x="1962684" y="3935526"/>
            <a:ext cx="10229316" cy="28931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 instalar librería para visualizar el progreso de ejecución una tarea en background</a:t>
            </a:r>
            <a:endParaRPr b="0" i="0" sz="1400" u="none" cap="none" strike="noStrike">
              <a:solidFill>
                <a:schemeClr val="dk1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pip install pyprind</a:t>
            </a:r>
            <a:endParaRPr b="0" i="0" sz="1400" u="none" cap="none" strike="noStrike">
              <a:solidFill>
                <a:srgbClr val="008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15"/>
          <p:cNvSpPr txBox="1"/>
          <p:nvPr/>
        </p:nvSpPr>
        <p:spPr>
          <a:xfrm>
            <a:off x="1503101" y="496960"/>
            <a:ext cx="684866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paso 1. Adecuar el ambiente de desarrollo</a:t>
            </a:r>
            <a:endParaRPr b="1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15"/>
          <p:cNvSpPr/>
          <p:nvPr/>
        </p:nvSpPr>
        <p:spPr>
          <a:xfrm>
            <a:off x="1313202" y="1315616"/>
            <a:ext cx="368562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paso 1.3 Crear funciones globales</a:t>
            </a:r>
            <a:endParaRPr b="0" i="0" sz="1800" u="none" cap="none" strike="noStrike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77" name="Google Shape;277;p15"/>
          <p:cNvSpPr/>
          <p:nvPr/>
        </p:nvSpPr>
        <p:spPr>
          <a:xfrm>
            <a:off x="1578123" y="1824715"/>
            <a:ext cx="10229316" cy="375487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#funcion para descargar cada uno de los datasets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b="0" i="0" lang="es-CO" sz="14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download_dataset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-CO" sz="1400" u="none" cap="none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Source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</a:t>
            </a:r>
            <a:r>
              <a:rPr b="0" i="0" lang="es-CO" sz="1400" u="none" cap="none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Target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</a:t>
            </a:r>
            <a:r>
              <a:rPr b="0" i="0" lang="es-CO" sz="1400" u="none" cap="none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drivepath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</a:t>
            </a:r>
            <a:r>
              <a:rPr b="0" i="0" lang="es-CO" sz="14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#si no existe el directorio debe crearlo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</a:t>
            </a:r>
            <a:r>
              <a:rPr b="0" i="0" lang="es-CO" sz="14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b="0" i="0" lang="es-CO" sz="14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not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os.path.exists(drivepath): 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os.mkdir(drivepath)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</a:t>
            </a:r>
            <a:r>
              <a:rPr b="0" i="0" lang="es-CO" sz="14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#si no existe el archivo descarguelo de lo contrario no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</a:t>
            </a:r>
            <a:r>
              <a:rPr b="0" i="0" lang="es-CO" sz="14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b="0" i="0" lang="es-CO" sz="14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not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os.path.isfile(drivepath+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'/'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+Target): 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  #verificar que la versión de python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</a:t>
            </a:r>
            <a:r>
              <a:rPr b="0" i="0" lang="es-CO" sz="14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(sys.version_info &lt; (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)):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</a:t>
            </a:r>
            <a:r>
              <a:rPr b="0" i="0" lang="es-CO" sz="14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urllib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urllib.urlretrieve(Source, drivepath+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'/'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+Target, reporthook)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</a:t>
            </a:r>
            <a:r>
              <a:rPr b="0" i="0" lang="es-CO" sz="14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</a:t>
            </a:r>
            <a:r>
              <a:rPr b="0" i="0" lang="es-CO" sz="14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urllib.request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urllib.request.urlretrieve(Source, drivepath+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'/'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+Target, reporthook)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</a:t>
            </a:r>
            <a:r>
              <a:rPr b="0" i="0" lang="es-CO" sz="14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</a:t>
            </a:r>
            <a:r>
              <a:rPr b="0" i="0" lang="es-CO" sz="14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"The file "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+drivepath+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'/'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+Target+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 is downloaded"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6"/>
          <p:cNvSpPr txBox="1"/>
          <p:nvPr/>
        </p:nvSpPr>
        <p:spPr>
          <a:xfrm>
            <a:off x="1545830" y="398951"/>
            <a:ext cx="684866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paso 2. Obtenerte el corpus </a:t>
            </a:r>
            <a:endParaRPr b="1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16"/>
          <p:cNvSpPr/>
          <p:nvPr/>
        </p:nvSpPr>
        <p:spPr>
          <a:xfrm>
            <a:off x="1427148" y="1604424"/>
            <a:ext cx="10764852" cy="1754326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os            </a:t>
            </a:r>
            <a:r>
              <a:rPr b="0" i="0" lang="es-CO" sz="12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  trabajar sobre el sistema operativo</a:t>
            </a:r>
            <a:endParaRPr b="0" i="0" sz="12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sys           </a:t>
            </a:r>
            <a:r>
              <a:rPr b="0" i="0" lang="es-CO" sz="12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  manipular archivos (cortar, copiar, borrar, crear)</a:t>
            </a:r>
            <a:endParaRPr b="0" i="0" sz="12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tarfile       </a:t>
            </a:r>
            <a:r>
              <a:rPr b="0" i="0" lang="es-CO" sz="12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  Manipular archivos comprimidos (comprimir, descomprimir)</a:t>
            </a:r>
            <a:endParaRPr b="0" i="0" sz="12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time          </a:t>
            </a:r>
            <a:r>
              <a:rPr b="0" i="0" lang="es-CO" sz="12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  calcular tiempo (en este caso tiempo de descarga de archivo)</a:t>
            </a:r>
            <a:endParaRPr b="0" i="0" sz="12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gzip          </a:t>
            </a:r>
            <a:r>
              <a:rPr b="0" i="0" lang="es-CO" sz="12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  libreria para manipular archivos .gz</a:t>
            </a:r>
            <a:endParaRPr b="0" i="0" sz="12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shutil        </a:t>
            </a:r>
            <a:r>
              <a:rPr b="0" i="0" lang="es-CO" sz="12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  Operaciones de archivo de alto nivel (copiar, borrar y archivar).</a:t>
            </a:r>
            <a:endParaRPr b="0" i="0" sz="12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struct        </a:t>
            </a:r>
            <a:r>
              <a:rPr b="0" i="0" lang="es-CO" sz="12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  convertir entre cadenas de bytes y tipos de datos nativos Python(números y cadenas)</a:t>
            </a:r>
            <a:endParaRPr b="0" i="0" sz="12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pyprind</a:t>
            </a:r>
            <a:endParaRPr b="0" i="0" sz="12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numpy </a:t>
            </a: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np</a:t>
            </a:r>
            <a:endParaRPr b="0" i="0" sz="12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84" name="Google Shape;284;p16"/>
          <p:cNvSpPr/>
          <p:nvPr/>
        </p:nvSpPr>
        <p:spPr>
          <a:xfrm>
            <a:off x="1236290" y="1178286"/>
            <a:ext cx="3480440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2.1 importar librerías necesarias</a:t>
            </a:r>
            <a:endParaRPr b="0" i="0" sz="1800" u="none" cap="none" strike="noStrike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5" name="Google Shape;285;p16"/>
          <p:cNvSpPr/>
          <p:nvPr/>
        </p:nvSpPr>
        <p:spPr>
          <a:xfrm>
            <a:off x="1236290" y="3384208"/>
            <a:ext cx="522450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2.2 variables con las urls de los sources y targets</a:t>
            </a:r>
            <a:endParaRPr b="0" i="0" sz="1800" u="none" cap="none" strike="noStrike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6" name="Google Shape;286;p16"/>
          <p:cNvSpPr/>
          <p:nvPr/>
        </p:nvSpPr>
        <p:spPr>
          <a:xfrm>
            <a:off x="1455636" y="3807026"/>
            <a:ext cx="10707876" cy="3108543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#Nombre de la carpeta onde guardaremos los datasets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basepath=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'MNISTdatasets’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#Nombre de la carpeta en Google drive donde guardaremos el proyecto</a:t>
            </a:r>
            <a:endParaRPr b="0" i="0" sz="1400" u="none" cap="none" strike="noStrike">
              <a:solidFill>
                <a:srgbClr val="A31515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googlepath=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'/content/gdrive/My Drive/IA/MLP_from_zero/'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+basepath+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'/'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 dataset de entrenamiento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trainSource=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'http://yann.lecun.com/exdb/mnist/train-images-idx3-ubyte.gz'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trainTarget=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'train-images-idx3-ubyte.gz'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trainLabelSource=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'http://yann.lecun.com/exdb/mnist/train-labels-idx1-ubyte.gz'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trainLabelTarget=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'train-labels-idx1-ubyte.gz'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  dataset para testing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testSource=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'http://yann.lecun.com/exdb/mnist/t10k-images-idx3-ubyte.gz'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testTarget=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'test-images-idx3-ubyte.gz'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testLabelSource=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'http://yann.lecun.com/exdb/mnist/t10k-labels-idx1-ubyte.gz'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testLabelTarget=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'test-labels-idx1-ubyte.gz'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7"/>
          <p:cNvSpPr txBox="1"/>
          <p:nvPr/>
        </p:nvSpPr>
        <p:spPr>
          <a:xfrm>
            <a:off x="1545830" y="398951"/>
            <a:ext cx="684866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paso 2. Obtenerte el corpus </a:t>
            </a:r>
            <a:endParaRPr b="1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17"/>
          <p:cNvSpPr/>
          <p:nvPr/>
        </p:nvSpPr>
        <p:spPr>
          <a:xfrm>
            <a:off x="1210652" y="1283033"/>
            <a:ext cx="993092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2.3 descargar los datasets (</a:t>
            </a:r>
            <a:r>
              <a:rPr b="1" i="1" lang="es-CO" sz="1800" u="none" cap="none" strike="noStrike">
                <a:solidFill>
                  <a:srgbClr val="FF0000"/>
                </a:solidFill>
                <a:latin typeface="Roboto"/>
                <a:ea typeface="Roboto"/>
                <a:cs typeface="Roboto"/>
                <a:sym typeface="Roboto"/>
              </a:rPr>
              <a:t>antes de ejecutar verificar que se tiene acceso a  Google drive</a:t>
            </a:r>
            <a:r>
              <a:rPr b="0" i="0" lang="es-CO" sz="1800" u="none" cap="none" strike="noStrike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)</a:t>
            </a:r>
            <a:endParaRPr b="0" i="0" sz="1800" u="none" cap="none" strike="noStrike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" name="Google Shape;293;p17"/>
          <p:cNvSpPr/>
          <p:nvPr/>
        </p:nvSpPr>
        <p:spPr>
          <a:xfrm>
            <a:off x="1848739" y="1652365"/>
            <a:ext cx="10343261" cy="954107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download_dataset(trainSource,trainTarget,googlepath)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download_dataset(trainLabel,trainTargetLabel,googlepath)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download_dataset(testSource,testTarget,googlepath)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download_dataset(testLabel,testTargetLabel,googlepath)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294" name="Google Shape;294;p17"/>
          <p:cNvSpPr/>
          <p:nvPr/>
        </p:nvSpPr>
        <p:spPr>
          <a:xfrm>
            <a:off x="1210652" y="2875002"/>
            <a:ext cx="648126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2.4 Extraemos todos los archivos del corpus  (primer método)</a:t>
            </a:r>
            <a:endParaRPr b="0" i="0" sz="1800" u="none" cap="none" strike="noStrike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5" name="Google Shape;295;p17"/>
          <p:cNvSpPr/>
          <p:nvPr/>
        </p:nvSpPr>
        <p:spPr>
          <a:xfrm>
            <a:off x="1824566" y="3244334"/>
            <a:ext cx="10367434" cy="341632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b="0" i="0" lang="es-CO" sz="12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write_file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-CO" sz="1200" u="none" cap="none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filename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</a:t>
            </a:r>
            <a:r>
              <a:rPr b="0" i="0" lang="es-CO" sz="1200" u="none" cap="none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data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</a:t>
            </a: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try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f = </a:t>
            </a:r>
            <a:r>
              <a:rPr b="0" i="0" lang="es-CO" sz="12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open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(filename, </a:t>
            </a:r>
            <a:r>
              <a:rPr b="0" i="0" lang="es-CO" sz="12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"wb"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</a:t>
            </a: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except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b="0" i="0" lang="es-CO" sz="1200" u="none" cap="none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IOError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</a:t>
            </a:r>
            <a:r>
              <a:rPr b="0" i="0" lang="es-CO" sz="12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(e.errno +</a:t>
            </a:r>
            <a:r>
              <a:rPr b="0" i="0" lang="es-CO" sz="12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"-&gt;"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+ e.message)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</a:t>
            </a: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f.write(data)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f.close()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b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0" i="0" lang="es-CO" sz="12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b="0" i="0" lang="es-CO" sz="12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decompress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-CO" sz="1200" u="none" cap="none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filename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</a:t>
            </a: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os.path.exists(filename):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</a:t>
            </a: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filename.lower().endswith(</a:t>
            </a:r>
            <a:r>
              <a:rPr b="0" i="0" lang="es-CO" sz="12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".gz"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f = gzip.</a:t>
            </a:r>
            <a:r>
              <a:rPr b="0" i="0" lang="es-CO" sz="12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open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(filename)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write_file(filename[:filename.rfind(</a:t>
            </a:r>
            <a:r>
              <a:rPr b="0" i="0" lang="es-CO" sz="12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".gz"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)], f.read())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f.close()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</a:t>
            </a:r>
            <a:r>
              <a:rPr b="0" i="0" lang="es-CO" sz="12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-CO" sz="12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"extract finish-&gt;"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+filename)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</a:t>
            </a: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</a:t>
            </a:r>
            <a:r>
              <a:rPr b="0" i="0" lang="es-CO" sz="12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-CO" sz="12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"No se ha encontrado ningún archivo."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2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18"/>
          <p:cNvSpPr txBox="1"/>
          <p:nvPr/>
        </p:nvSpPr>
        <p:spPr>
          <a:xfrm>
            <a:off x="1545830" y="398951"/>
            <a:ext cx="684866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paso 2. Obtenerte el corpus </a:t>
            </a:r>
            <a:endParaRPr b="1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p18"/>
          <p:cNvSpPr/>
          <p:nvPr/>
        </p:nvSpPr>
        <p:spPr>
          <a:xfrm>
            <a:off x="1545830" y="1651272"/>
            <a:ext cx="10358462" cy="954107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decompress(googlepath+trainTarget)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decompress(googlepath+trainLabelTarget)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decompress(googlepath+testTarget)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decompress(googlepath+testLabelTarget)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02" name="Google Shape;302;p18"/>
          <p:cNvSpPr/>
          <p:nvPr/>
        </p:nvSpPr>
        <p:spPr>
          <a:xfrm>
            <a:off x="1193560" y="1200026"/>
            <a:ext cx="648126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2.4 Extraemos todos los archivos del corpus  (primer método)</a:t>
            </a:r>
            <a:endParaRPr b="0" i="0" sz="1800" u="none" cap="none" strike="noStrike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3" name="Google Shape;303;p18"/>
          <p:cNvSpPr/>
          <p:nvPr/>
        </p:nvSpPr>
        <p:spPr>
          <a:xfrm>
            <a:off x="1443281" y="4006399"/>
            <a:ext cx="10461011" cy="230832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#segundo metodo para descromprimir archivo gz</a:t>
            </a:r>
            <a:endParaRPr b="0" i="0" sz="12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(sys.version_info &gt; (</a:t>
            </a:r>
            <a:r>
              <a:rPr b="0" i="0" lang="es-CO" sz="12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3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</a:t>
            </a:r>
            <a:r>
              <a:rPr b="0" i="0" lang="es-CO" sz="12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)):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writemode = </a:t>
            </a:r>
            <a:r>
              <a:rPr b="0" i="0" lang="es-CO" sz="12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'wb'</a:t>
            </a:r>
            <a:endParaRPr b="0" i="0" sz="12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else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writemode = </a:t>
            </a:r>
            <a:r>
              <a:rPr b="0" i="0" lang="es-CO" sz="12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'w’</a:t>
            </a:r>
            <a:endParaRPr b="0" i="0" sz="12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#listamos los archivos .gz que se van a descomprimir</a:t>
            </a:r>
            <a:b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zipped_mnist = [f </a:t>
            </a: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f </a:t>
            </a:r>
            <a:r>
              <a:rPr b="0" i="0" lang="es-CO" sz="12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os.listdir(googlepath) </a:t>
            </a: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if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f.endswith(</a:t>
            </a:r>
            <a:r>
              <a:rPr b="0" i="0" lang="es-CO" sz="12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'ubyte.gz'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filename </a:t>
            </a:r>
            <a:r>
              <a:rPr b="0" i="0" lang="es-CO" sz="12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zipped_mnist: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filename=googlepath+filename</a:t>
            </a:r>
            <a:endParaRPr b="0" i="0" sz="12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</a:t>
            </a: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with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gzip.GzipFile(filename, mode=</a:t>
            </a:r>
            <a:r>
              <a:rPr b="0" i="0" lang="es-CO" sz="12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'rb'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 </a:t>
            </a: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decompressed, </a:t>
            </a:r>
            <a:r>
              <a:rPr b="0" i="0" lang="es-CO" sz="12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open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(filename[:</a:t>
            </a:r>
            <a:r>
              <a:rPr b="0" i="0" lang="es-CO" sz="12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-3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], writemode) </a:t>
            </a: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outfile: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 outfile.write(decompressed.read())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 </a:t>
            </a:r>
            <a:r>
              <a:rPr b="0" i="0" lang="es-CO" sz="12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-CO" sz="12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"extract finish-&gt;"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+filename)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18"/>
          <p:cNvSpPr/>
          <p:nvPr/>
        </p:nvSpPr>
        <p:spPr>
          <a:xfrm>
            <a:off x="1193560" y="3244334"/>
            <a:ext cx="671209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2.4 Extraemos todos los archivos del corpus  (segundo método)</a:t>
            </a:r>
            <a:endParaRPr b="0" i="0" sz="1800" u="none" cap="none" strike="noStrike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9"/>
          <p:cNvSpPr txBox="1"/>
          <p:nvPr/>
        </p:nvSpPr>
        <p:spPr>
          <a:xfrm>
            <a:off x="1545830" y="398951"/>
            <a:ext cx="684866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paso 2. Obtenerte el corpus </a:t>
            </a:r>
            <a:endParaRPr b="1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0" name="Google Shape;31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33757" y="1561058"/>
            <a:ext cx="5285973" cy="1764753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19"/>
          <p:cNvSpPr/>
          <p:nvPr/>
        </p:nvSpPr>
        <p:spPr>
          <a:xfrm>
            <a:off x="1193560" y="1200026"/>
            <a:ext cx="471154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rgbClr val="212121"/>
                </a:solidFill>
                <a:latin typeface="Roboto"/>
                <a:ea typeface="Roboto"/>
                <a:cs typeface="Roboto"/>
                <a:sym typeface="Roboto"/>
              </a:rPr>
              <a:t>2.4 Extraemos todos los archivos del corpus</a:t>
            </a:r>
            <a:endParaRPr b="0" i="0" sz="1800" u="none" cap="none" strike="noStrike">
              <a:solidFill>
                <a:srgbClr val="21212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2" name="Google Shape;312;p19"/>
          <p:cNvSpPr/>
          <p:nvPr/>
        </p:nvSpPr>
        <p:spPr>
          <a:xfrm>
            <a:off x="1295857" y="3441680"/>
            <a:ext cx="10588494" cy="34163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Los dataset’s  son imágenes de 28 x 28 pixeles (donde los pixeles están normalizados usando la siguiente formula):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Pixel= ((imagen /255)-0,5)*2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Generando valores entre </a:t>
            </a:r>
            <a:r>
              <a:rPr b="1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[-1 a -1]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y están distribuidos  así: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de entrenamiento tienen 60.000 dígitos de entrenamiento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de pruebas cuenta con 10.000  muestras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Cada digito tiene una representación de </a:t>
            </a:r>
            <a:r>
              <a:rPr b="1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784 imágenes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Adicional los dos dataset de </a:t>
            </a: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labels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contiene la correspondiente variable de destino, son etiquetas de clases (0 a 9) de los dígitos manuscritos.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"/>
          <p:cNvSpPr txBox="1"/>
          <p:nvPr/>
        </p:nvSpPr>
        <p:spPr>
          <a:xfrm>
            <a:off x="247134" y="3038551"/>
            <a:ext cx="10107827" cy="329316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Faculty: 	S</a:t>
            </a:r>
            <a:r>
              <a:rPr b="0" i="0" lang="es-CO" sz="3200" u="none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ystems engineer</a:t>
            </a:r>
            <a:endParaRPr b="0" i="0" sz="3200" u="none" cap="none" strike="noStrike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Course: 	</a:t>
            </a:r>
            <a:r>
              <a:rPr b="0" i="0" lang="es-CO" sz="3200" u="none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Deep Learning</a:t>
            </a:r>
            <a:endParaRPr b="1" i="0" sz="3200" u="none" cap="none" strike="noStrike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Topic:  	</a:t>
            </a:r>
            <a:r>
              <a:rPr b="0" i="0" lang="es-CO" sz="3200" u="none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Concepts basic of Deep Learning </a:t>
            </a:r>
            <a:endParaRPr b="0" i="0" sz="1400" u="none" cap="none" strike="noStrik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________________________________________________</a:t>
            </a:r>
            <a:endParaRPr b="0" i="0" sz="1400" u="none" cap="none" strike="noStrik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Professor:</a:t>
            </a:r>
            <a:r>
              <a:rPr b="0" i="0" lang="es-CO" sz="2800" u="none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 	Luis Fernando Castellanos Guarin</a:t>
            </a:r>
            <a:endParaRPr b="0" i="0" sz="1400" u="none" cap="none" strike="noStrik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Email:</a:t>
            </a:r>
            <a:r>
              <a:rPr b="0" i="0" lang="es-CO" sz="2800" u="none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 	</a:t>
            </a:r>
            <a:r>
              <a:rPr b="0" i="0" lang="es-CO" sz="2800" u="sng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Luis.castellanosg@usantoto.edu.co</a:t>
            </a:r>
            <a:endParaRPr b="0" i="0" sz="2800" u="none" cap="none" strike="noStrike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Phone: </a:t>
            </a:r>
            <a:r>
              <a:rPr b="0" i="0" lang="es-CO" sz="2800" u="none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         3214582098</a:t>
            </a:r>
            <a:endParaRPr b="0" i="0" sz="3200" u="none" cap="none" strike="noStrike">
              <a:solidFill>
                <a:srgbClr val="FFC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20"/>
          <p:cNvSpPr txBox="1"/>
          <p:nvPr/>
        </p:nvSpPr>
        <p:spPr>
          <a:xfrm>
            <a:off x="1614197" y="448933"/>
            <a:ext cx="684866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paso 3. visualizar parte de la 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8" name="Google Shape;318;p20"/>
          <p:cNvSpPr/>
          <p:nvPr/>
        </p:nvSpPr>
        <p:spPr>
          <a:xfrm>
            <a:off x="1269517" y="1238830"/>
            <a:ext cx="1055690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 imágenes se almacenan en forma de bytes y, utilizando la siguiente función, las leeremos en matrices </a:t>
            </a:r>
            <a:r>
              <a:rPr b="1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NumPy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que usaremos para entrenar nuestro MLP(MultiLayer Perceptron):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20"/>
          <p:cNvSpPr/>
          <p:nvPr/>
        </p:nvSpPr>
        <p:spPr>
          <a:xfrm>
            <a:off x="1614197" y="1885161"/>
            <a:ext cx="10577803" cy="353943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def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b="0" i="0" lang="es-CO" sz="14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load_mnist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-CO" sz="1400" u="none" cap="none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path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</a:t>
            </a:r>
            <a:r>
              <a:rPr b="0" i="0" lang="es-CO" sz="1400" u="none" cap="none" strike="noStrike">
                <a:solidFill>
                  <a:srgbClr val="001080"/>
                </a:solidFill>
                <a:latin typeface="Courier New"/>
                <a:ea typeface="Courier New"/>
                <a:cs typeface="Courier New"/>
                <a:sym typeface="Courier New"/>
              </a:rPr>
              <a:t>kind</a:t>
            </a:r>
            <a:r>
              <a:rPr b="0" i="0" lang="es-CO" sz="14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'train'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</a:t>
            </a:r>
            <a:r>
              <a:rPr b="0" i="0" lang="es-CO" sz="14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 cargamos la data de MNIST desde el path de googledrive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labels_path = os.path.join(path,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'%s-labels-idx1-ubyte'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% kind)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images_path = os.path.join(path,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'%s-images-idx3-ubyte'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% kind)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</a:t>
            </a:r>
            <a:r>
              <a:rPr b="0" i="0" lang="es-CO" sz="14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with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b="0" i="0" lang="es-CO" sz="14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open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(labels_path, 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'rb'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 </a:t>
            </a:r>
            <a:r>
              <a:rPr b="0" i="0" lang="es-CO" sz="14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lbpath: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        </a:t>
            </a:r>
            <a:r>
              <a:rPr b="0" i="0" lang="es-CO" sz="14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 forma como leeremos las imagenes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 magic, n = struct.unpack(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'&gt;II'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,lbpath.read(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 labels = np.fromfile(lbpath,dtype=np.uint8)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b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</a:t>
            </a:r>
            <a:r>
              <a:rPr b="0" i="0" lang="es-CO" sz="14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with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b="0" i="0" lang="es-CO" sz="14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open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(images_path, 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'rb'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 </a:t>
            </a:r>
            <a:r>
              <a:rPr b="0" i="0" lang="es-CO" sz="14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imgpath: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 magic, num, rows, cols = struct.unpack(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"&gt;IIII"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,imgpath.read(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16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 images = np.fromfile(imgpath,dtype=np.uint8).reshape(</a:t>
            </a:r>
            <a:r>
              <a:rPr b="0" i="0" lang="es-CO" sz="14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len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(labels), 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784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 images = ((images / 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255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.) - 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.5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 * 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</a:t>
            </a:r>
            <a:r>
              <a:rPr b="0" i="0" lang="es-CO" sz="14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return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images, labels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0" name="Google Shape;320;p20"/>
          <p:cNvSpPr/>
          <p:nvPr/>
        </p:nvSpPr>
        <p:spPr>
          <a:xfrm>
            <a:off x="1269516" y="5538195"/>
            <a:ext cx="10922483" cy="120032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función </a:t>
            </a: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load_mnist 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devuelve dos matrices de tipo numpy: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primera de imágenes (</a:t>
            </a: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x </a:t>
            </a: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), donde </a:t>
            </a: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es el número de muestras y </a:t>
            </a: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el número de características (aquí pixeles)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segunda matriz (labels) contiene la correspondiente etiquetas de clases (dígitos desde el </a:t>
            </a: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al </a:t>
            </a: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21"/>
          <p:cNvSpPr txBox="1"/>
          <p:nvPr/>
        </p:nvSpPr>
        <p:spPr>
          <a:xfrm>
            <a:off x="1614197" y="448933"/>
            <a:ext cx="684866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paso 3. visualizar parte de la data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21"/>
          <p:cNvSpPr/>
          <p:nvPr/>
        </p:nvSpPr>
        <p:spPr>
          <a:xfrm>
            <a:off x="1269517" y="1238830"/>
            <a:ext cx="1055690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 imágenes se almacenan en forma de bytes y, utilizando la siguiente función, las leeremos en matrices </a:t>
            </a:r>
            <a:r>
              <a:rPr b="1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NumPy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que usaremos para entrenar nuestro MLP(MultiLayer Perceptron):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1"/>
          <p:cNvSpPr/>
          <p:nvPr/>
        </p:nvSpPr>
        <p:spPr>
          <a:xfrm>
            <a:off x="1427147" y="2391040"/>
            <a:ext cx="10665151" cy="1323439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X_train, y_train =load_mnist(googlepath, kind=</a:t>
            </a:r>
            <a:r>
              <a:rPr b="0" i="0" lang="es-CO" sz="16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'train'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O" sz="16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-CO" sz="16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'train---&gt;filas: %d, columnas: %d'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% (X_train.shape[</a:t>
            </a:r>
            <a:r>
              <a:rPr b="0" i="0" lang="es-CO" sz="16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], X_train.shape[</a:t>
            </a:r>
            <a:r>
              <a:rPr b="0" i="0" lang="es-CO" sz="16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]))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X_test, y_test = load_mnist(googlepath, kind=</a:t>
            </a:r>
            <a:r>
              <a:rPr b="0" i="0" lang="es-CO" sz="16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'test'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O" sz="16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-CO" sz="16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'Test---&gt;filas: %d, columnas: %d'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% (X_test.shape[</a:t>
            </a:r>
            <a:r>
              <a:rPr b="0" i="0" lang="es-CO" sz="16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], X_test.shape[</a:t>
            </a:r>
            <a:r>
              <a:rPr b="0" i="0" lang="es-CO" sz="16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]))</a:t>
            </a:r>
            <a:endParaRPr b="0" i="0" sz="16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8" name="Google Shape;328;p21"/>
          <p:cNvSpPr/>
          <p:nvPr/>
        </p:nvSpPr>
        <p:spPr>
          <a:xfrm>
            <a:off x="1731947" y="3906055"/>
            <a:ext cx="8283723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s-CO" sz="18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train---&gt;filas: 60000, columnas: 784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s-CO" sz="1800" u="none" cap="none" strike="noStrike">
                <a:solidFill>
                  <a:srgbClr val="7F7F7F"/>
                </a:solidFill>
                <a:latin typeface="Courier New"/>
                <a:ea typeface="Courier New"/>
                <a:cs typeface="Courier New"/>
                <a:sym typeface="Courier New"/>
              </a:rPr>
              <a:t>Test---&gt;filas: 10000, columnas: 784</a:t>
            </a:r>
            <a:endParaRPr b="0" i="1" sz="1800" u="none" cap="none" strike="noStrike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22"/>
          <p:cNvSpPr txBox="1"/>
          <p:nvPr/>
        </p:nvSpPr>
        <p:spPr>
          <a:xfrm>
            <a:off x="1614197" y="448933"/>
            <a:ext cx="7281975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paso 3.1 Aspectos de las imágenes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22"/>
          <p:cNvSpPr/>
          <p:nvPr/>
        </p:nvSpPr>
        <p:spPr>
          <a:xfrm>
            <a:off x="1269517" y="1238830"/>
            <a:ext cx="105569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Visualizaremos las imágenes del MNIST, usando la función </a:t>
            </a: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imshow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de </a:t>
            </a: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Matplotlib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5" name="Google Shape;335;p22"/>
          <p:cNvSpPr/>
          <p:nvPr/>
        </p:nvSpPr>
        <p:spPr>
          <a:xfrm>
            <a:off x="1435693" y="1699892"/>
            <a:ext cx="10665151" cy="3046988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O" sz="16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matplotlib.pyplot </a:t>
            </a:r>
            <a:r>
              <a:rPr b="0" i="0" lang="es-CO" sz="16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plt</a:t>
            </a:r>
            <a:endParaRPr b="0" i="0" sz="16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b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fig, ax = plt.subplots(nrows=</a:t>
            </a:r>
            <a:r>
              <a:rPr b="0" i="0" lang="es-CO" sz="16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2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ncols=</a:t>
            </a:r>
            <a:r>
              <a:rPr b="0" i="0" lang="es-CO" sz="16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sharex=</a:t>
            </a:r>
            <a:r>
              <a:rPr b="0" i="0" lang="es-CO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sharey=</a:t>
            </a:r>
            <a:r>
              <a:rPr b="0" i="0" lang="es-CO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ax = ax.flatten()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O" sz="16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i </a:t>
            </a:r>
            <a:r>
              <a:rPr b="0" i="0" lang="es-CO" sz="16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b="0" i="0" lang="es-CO" sz="16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-CO" sz="16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10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img = X_train[y_train == i][</a:t>
            </a:r>
            <a:r>
              <a:rPr b="0" i="0" lang="es-CO" sz="16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].reshape(</a:t>
            </a:r>
            <a:r>
              <a:rPr b="0" i="0" lang="es-CO" sz="16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28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</a:t>
            </a:r>
            <a:r>
              <a:rPr b="0" i="0" lang="es-CO" sz="16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28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ax[i].imshow(img, cmap=</a:t>
            </a:r>
            <a:r>
              <a:rPr b="0" i="0" lang="es-CO" sz="16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'Greys'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b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ax[</a:t>
            </a:r>
            <a:r>
              <a:rPr b="0" i="0" lang="es-CO" sz="16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].set_xticks([])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ax[</a:t>
            </a:r>
            <a:r>
              <a:rPr b="0" i="0" lang="es-CO" sz="16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].set_yticks([])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plt.tight_layout()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plt.show()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6" name="Google Shape;336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76700" y="4860272"/>
            <a:ext cx="4038600" cy="1971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24"/>
          <p:cNvSpPr txBox="1"/>
          <p:nvPr/>
        </p:nvSpPr>
        <p:spPr>
          <a:xfrm>
            <a:off x="1614197" y="448933"/>
            <a:ext cx="7281975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paso 3.1 Aspectos de las imágenes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24"/>
          <p:cNvSpPr/>
          <p:nvPr/>
        </p:nvSpPr>
        <p:spPr>
          <a:xfrm>
            <a:off x="1269517" y="1238830"/>
            <a:ext cx="1055690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Visualicemos 25 diferentes versiones del número siete(7)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24"/>
          <p:cNvSpPr/>
          <p:nvPr/>
        </p:nvSpPr>
        <p:spPr>
          <a:xfrm>
            <a:off x="1427147" y="1727803"/>
            <a:ext cx="10665151" cy="230832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fig, ax = plt.subplots(nrows=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ncols=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sharex=</a:t>
            </a:r>
            <a:r>
              <a:rPr b="0" i="0" lang="es-CO" sz="14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sharey=</a:t>
            </a:r>
            <a:r>
              <a:rPr b="0" i="0" lang="es-CO" sz="14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ax = ax.flatten()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i </a:t>
            </a:r>
            <a:r>
              <a:rPr b="0" i="0" lang="es-CO" sz="14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b="0" i="0" lang="es-CO" sz="14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25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img = X_train[y_train == </a:t>
            </a:r>
            <a:r>
              <a:rPr b="1" i="0" lang="es-CO" sz="18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8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][i].reshape(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28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28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ax[i].imshow(img, cmap=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'Greys'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b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ax[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].set_xticks([])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ax[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].set_yticks([])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plt.tight_layout()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plt.show()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44" name="Google Shape;344;p2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811708" y="4397017"/>
            <a:ext cx="3086901" cy="2262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2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879505" y="4397017"/>
            <a:ext cx="3086901" cy="226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5"/>
          <p:cNvSpPr txBox="1"/>
          <p:nvPr/>
        </p:nvSpPr>
        <p:spPr>
          <a:xfrm>
            <a:off x="1614197" y="448933"/>
            <a:ext cx="728197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CO" sz="2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paso 4 exportando objetos tipo numpy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25"/>
          <p:cNvSpPr/>
          <p:nvPr/>
        </p:nvSpPr>
        <p:spPr>
          <a:xfrm>
            <a:off x="1269517" y="1238830"/>
            <a:ext cx="10556904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Teniendo cargados los dataset en las matrices de NUMPY vamos  a guardarlas en ese formato para facilitar su uso posteriormente.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 el ejercicio del clasificador de sentimientos en twitter usamos el método </a:t>
            </a: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pickle</a:t>
            </a: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para generar los </a:t>
            </a:r>
            <a:r>
              <a:rPr b="1" i="1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pkl_objects </a:t>
            </a: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(classifier.pkl  y stopwords.pkl), para este ejercicio usaremos el método </a:t>
            </a: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savez </a:t>
            </a: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 es similar al </a:t>
            </a: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pickle.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savez genera archivo .npz que contienen archivos .npy.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Nosotros usaremos una función mejorada llamada </a:t>
            </a:r>
            <a:r>
              <a:rPr b="1" i="1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savez_compressed</a:t>
            </a: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que hace lo mismo que </a:t>
            </a:r>
            <a:r>
              <a:rPr b="1" i="1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savez</a:t>
            </a: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pero me quedan archivos de aproximadamente 22 mb frente a los 400 mb de </a:t>
            </a:r>
            <a:r>
              <a:rPr b="1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savez. </a:t>
            </a: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Guardaremos el archivo como “</a:t>
            </a:r>
            <a:r>
              <a:rPr b="1" i="1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mnist_scalado.npz</a:t>
            </a:r>
            <a:r>
              <a:rPr b="0" i="0" lang="es-CO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”:</a:t>
            </a:r>
            <a:endParaRPr b="1" i="0" sz="16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2" name="Google Shape;352;p25"/>
          <p:cNvSpPr/>
          <p:nvPr/>
        </p:nvSpPr>
        <p:spPr>
          <a:xfrm>
            <a:off x="1364478" y="4082812"/>
            <a:ext cx="8856292" cy="1169551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np.savez_compressed(googlepath+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'mnist_scaled.npz'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             X_train=X_train,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             y_train=y_train,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             X_test=X_test,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             y_test=y_test)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6"/>
          <p:cNvSpPr txBox="1"/>
          <p:nvPr/>
        </p:nvSpPr>
        <p:spPr>
          <a:xfrm>
            <a:off x="1614197" y="525133"/>
            <a:ext cx="7281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CO" sz="24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paso 4.1 Cargando objetos tipo numpy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26"/>
          <p:cNvSpPr txBox="1"/>
          <p:nvPr/>
        </p:nvSpPr>
        <p:spPr>
          <a:xfrm>
            <a:off x="1380612" y="1424943"/>
            <a:ext cx="828372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 cargar las matrices numpy solo basta usar la función </a:t>
            </a:r>
            <a:r>
              <a:rPr b="1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load: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26"/>
          <p:cNvSpPr/>
          <p:nvPr/>
        </p:nvSpPr>
        <p:spPr>
          <a:xfrm>
            <a:off x="1492664" y="2308620"/>
            <a:ext cx="7958984" cy="58477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mnist = np.load(googlepath+</a:t>
            </a:r>
            <a:r>
              <a:rPr b="0" i="0" lang="es-CO" sz="16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'mnist_scaled.npz'</a:t>
            </a: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-CO" sz="16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mnist.files</a:t>
            </a:r>
            <a:endParaRPr b="0" i="0" sz="16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60" name="Google Shape;360;p26"/>
          <p:cNvSpPr txBox="1"/>
          <p:nvPr/>
        </p:nvSpPr>
        <p:spPr>
          <a:xfrm>
            <a:off x="1380612" y="3122805"/>
            <a:ext cx="8283724" cy="4001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 asignar una matriz a una variable solo usamos el siguiente código</a:t>
            </a:r>
            <a:r>
              <a:rPr b="1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: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26"/>
          <p:cNvSpPr/>
          <p:nvPr/>
        </p:nvSpPr>
        <p:spPr>
          <a:xfrm>
            <a:off x="1492664" y="3778018"/>
            <a:ext cx="10437265" cy="954107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X_train,y_train,X_test,y_test=[mnist[f] </a:t>
            </a:r>
            <a:r>
              <a:rPr b="0" i="0" lang="es-CO" sz="14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f </a:t>
            </a:r>
            <a:r>
              <a:rPr b="0" i="0" lang="es-CO" sz="14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[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'X_train'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'y_train'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'X_test'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'y_test'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#eliminamos la variable para optimizar memoria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del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mnist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X_train.shape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62" name="Google Shape;362;p26"/>
          <p:cNvSpPr/>
          <p:nvPr/>
        </p:nvSpPr>
        <p:spPr>
          <a:xfrm>
            <a:off x="1380612" y="4846360"/>
            <a:ext cx="183896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s-CO" sz="1800" u="none" cap="none" strike="noStrike">
                <a:solidFill>
                  <a:srgbClr val="A5A5A5"/>
                </a:solidFill>
                <a:latin typeface="Courier New"/>
                <a:ea typeface="Courier New"/>
                <a:cs typeface="Courier New"/>
                <a:sym typeface="Courier New"/>
              </a:rPr>
              <a:t>(60000, 784)</a:t>
            </a:r>
            <a:endParaRPr b="0" i="1" sz="1800" u="none" cap="none" strike="noStrike">
              <a:solidFill>
                <a:srgbClr val="A5A5A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7"/>
          <p:cNvSpPr txBox="1"/>
          <p:nvPr/>
        </p:nvSpPr>
        <p:spPr>
          <a:xfrm>
            <a:off x="1511648" y="510045"/>
            <a:ext cx="727342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rgbClr val="0D5274"/>
                </a:solidFill>
                <a:latin typeface="Calibri"/>
                <a:ea typeface="Calibri"/>
                <a:cs typeface="Calibri"/>
                <a:sym typeface="Calibri"/>
              </a:rPr>
              <a:t>Paso 5. Implementar un RNA multicapa (MLP)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27"/>
          <p:cNvSpPr txBox="1"/>
          <p:nvPr/>
        </p:nvSpPr>
        <p:spPr>
          <a:xfrm>
            <a:off x="1358781" y="1162228"/>
            <a:ext cx="10280591" cy="563231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Implementaremos el código en PYTHON para un MLP con: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Una capa de entrada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Una capa oculta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Una capa de salida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 busca clasificar las imágenes de un conjunto de datos.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código de una redneuronal multicapa es algo extenso así que estará en el archivo en la carpeta de drive “</a:t>
            </a:r>
            <a:r>
              <a:rPr b="1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MLP_from_zero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” denominado: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Neuralnet.py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Por ahora no vamos a darle “</a:t>
            </a:r>
            <a:r>
              <a:rPr b="0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mucha vuelta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” al código (250 líneas) de la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clase “</a:t>
            </a: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class NeuralNetMLP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”, a medida que avancemos vamos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explicando cada uno de los métodos: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__init__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_onehot</a:t>
            </a:r>
            <a:endParaRPr b="1" i="1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_sigmoid</a:t>
            </a:r>
            <a:endParaRPr b="1" i="1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_forward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_compute_cost</a:t>
            </a:r>
            <a:endParaRPr b="1" i="1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predict</a:t>
            </a:r>
            <a:endParaRPr b="1" i="1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fit</a:t>
            </a:r>
            <a:endParaRPr b="1" i="1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69" name="Google Shape;369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212509" y="3216920"/>
            <a:ext cx="3979492" cy="36386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8"/>
          <p:cNvSpPr txBox="1"/>
          <p:nvPr/>
        </p:nvSpPr>
        <p:spPr>
          <a:xfrm>
            <a:off x="1511648" y="510045"/>
            <a:ext cx="727342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rgbClr val="0D5274"/>
                </a:solidFill>
                <a:latin typeface="Calibri"/>
                <a:ea typeface="Calibri"/>
                <a:cs typeface="Calibri"/>
                <a:sym typeface="Calibri"/>
              </a:rPr>
              <a:t>Paso 5.1 cambiar el basepath del S.O</a:t>
            </a:r>
            <a:endParaRPr b="1" i="0" sz="2800" u="none" cap="none" strike="noStrike">
              <a:solidFill>
                <a:srgbClr val="0D527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5" name="Google Shape;375;p28"/>
          <p:cNvSpPr txBox="1"/>
          <p:nvPr/>
        </p:nvSpPr>
        <p:spPr>
          <a:xfrm>
            <a:off x="1358781" y="1162228"/>
            <a:ext cx="1028059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Cambiamos la basepath (directorio por defecto) de Python a la carpeta de </a:t>
            </a:r>
            <a:r>
              <a:rPr b="1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MLP_from_zero 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 Google drive.</a:t>
            </a:r>
            <a:endParaRPr b="1" i="1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6" name="Google Shape;376;p28"/>
          <p:cNvSpPr/>
          <p:nvPr/>
        </p:nvSpPr>
        <p:spPr>
          <a:xfrm>
            <a:off x="2311157" y="3057078"/>
            <a:ext cx="9481081" cy="738664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os.chdir(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'/content/gdrive/My Drive/IA/MLP_from_zero'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cwd = os.getcwd()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 El basepath por defecto ahora es: "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cwd)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28"/>
          <p:cNvSpPr/>
          <p:nvPr/>
        </p:nvSpPr>
        <p:spPr>
          <a:xfrm>
            <a:off x="2311157" y="1660523"/>
            <a:ext cx="9481081" cy="954107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os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#obtener el basepath por defecto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cwd = os.getcwd()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"basepath por defecto es: "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cwd)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78" name="Google Shape;378;p28"/>
          <p:cNvSpPr txBox="1"/>
          <p:nvPr/>
        </p:nvSpPr>
        <p:spPr>
          <a:xfrm>
            <a:off x="1358780" y="2687746"/>
            <a:ext cx="1028059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 cambiar el </a:t>
            </a: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basepath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solo ejecute el siguiente código:</a:t>
            </a:r>
            <a:endParaRPr b="1" i="1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9" name="Google Shape;379;p28"/>
          <p:cNvSpPr txBox="1"/>
          <p:nvPr/>
        </p:nvSpPr>
        <p:spPr>
          <a:xfrm>
            <a:off x="1358780" y="3959262"/>
            <a:ext cx="1028059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 el directorio de MLP_from_zero, debe estar el dataset de numpy y la MLP: </a:t>
            </a:r>
            <a:r>
              <a:rPr b="1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Neuralnet.py.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1" i="1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80" name="Google Shape;380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94615" y="4427520"/>
            <a:ext cx="2341549" cy="230199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81" name="Google Shape;381;p28"/>
          <p:cNvCxnSpPr/>
          <p:nvPr/>
        </p:nvCxnSpPr>
        <p:spPr>
          <a:xfrm flipH="1">
            <a:off x="3443955" y="4238190"/>
            <a:ext cx="2854295" cy="658550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382" name="Google Shape;382;p28"/>
          <p:cNvCxnSpPr/>
          <p:nvPr/>
        </p:nvCxnSpPr>
        <p:spPr>
          <a:xfrm flipH="1">
            <a:off x="3042303" y="4312449"/>
            <a:ext cx="6101697" cy="2301996"/>
          </a:xfrm>
          <a:prstGeom prst="straightConnector1">
            <a:avLst/>
          </a:prstGeom>
          <a:noFill/>
          <a:ln cap="flat" cmpd="sng" w="19050">
            <a:solidFill>
              <a:srgbClr val="FF0000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29"/>
          <p:cNvSpPr txBox="1"/>
          <p:nvPr/>
        </p:nvSpPr>
        <p:spPr>
          <a:xfrm>
            <a:off x="1511648" y="510045"/>
            <a:ext cx="727342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rgbClr val="0D5274"/>
                </a:solidFill>
                <a:latin typeface="Calibri"/>
                <a:ea typeface="Calibri"/>
                <a:cs typeface="Calibri"/>
                <a:sym typeface="Calibri"/>
              </a:rPr>
              <a:t>Paso 5.2 configurar la RNA multicapa (MLP)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29"/>
          <p:cNvSpPr txBox="1"/>
          <p:nvPr/>
        </p:nvSpPr>
        <p:spPr>
          <a:xfrm>
            <a:off x="1358781" y="1162228"/>
            <a:ext cx="10280591" cy="20313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Copie el archivo </a:t>
            </a:r>
            <a:r>
              <a:rPr b="1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Neuralnet.py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en su carpeta de drive donde esta trabajando el proyecto, crearemos una red neuronal 784-100-10: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784 unidades (</a:t>
            </a: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n_features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de entrada que representan las 784 imágenes por cada dígito.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100 unidades ocultas (</a:t>
            </a: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n_hidden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 unidades de salida (</a:t>
            </a: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n_output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), que son los 10 dígitos que debe reconocer la MLP.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200 ciclos de entrenamiento (</a:t>
            </a: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n_epochs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), que son la cantidad de veces que voy a entrenar la MLP.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9" name="Google Shape;389;p29"/>
          <p:cNvSpPr/>
          <p:nvPr/>
        </p:nvSpPr>
        <p:spPr>
          <a:xfrm>
            <a:off x="1802452" y="3247089"/>
            <a:ext cx="4463752" cy="203132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from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neuralnet </a:t>
            </a:r>
            <a:r>
              <a:rPr b="0" i="0" lang="es-CO" sz="14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NeuralNetMLP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n_epochs = 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200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nn = NeuralNetMLP(n_hidden=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           l2=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0.01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           epochs=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200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           eta=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0.0005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           minibatch_size=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           shuffle=</a:t>
            </a:r>
            <a:r>
              <a:rPr b="0" i="0" lang="es-CO" sz="14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           seed=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0" name="Google Shape;390;p29"/>
          <p:cNvCxnSpPr>
            <a:stCxn id="391" idx="1"/>
          </p:cNvCxnSpPr>
          <p:nvPr/>
        </p:nvCxnSpPr>
        <p:spPr>
          <a:xfrm flipH="1">
            <a:off x="4819965" y="3567499"/>
            <a:ext cx="1854300" cy="461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391" name="Google Shape;391;p29"/>
          <p:cNvSpPr txBox="1"/>
          <p:nvPr/>
        </p:nvSpPr>
        <p:spPr>
          <a:xfrm>
            <a:off x="6674265" y="3429000"/>
            <a:ext cx="511038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Parámetro lambda, para regular de L2 que reduce el grado de sobreajuste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2" name="Google Shape;392;p29"/>
          <p:cNvCxnSpPr>
            <a:stCxn id="393" idx="1"/>
          </p:cNvCxnSpPr>
          <p:nvPr/>
        </p:nvCxnSpPr>
        <p:spPr>
          <a:xfrm flipH="1">
            <a:off x="4947914" y="3941446"/>
            <a:ext cx="1729200" cy="47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393" name="Google Shape;393;p29"/>
          <p:cNvSpPr txBox="1"/>
          <p:nvPr/>
        </p:nvSpPr>
        <p:spPr>
          <a:xfrm>
            <a:off x="6677114" y="3802946"/>
            <a:ext cx="511038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Tasa de aprendizaje  (símbolo griego eta)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4" name="Google Shape;394;p29"/>
          <p:cNvCxnSpPr>
            <a:stCxn id="395" idx="1"/>
          </p:cNvCxnSpPr>
          <p:nvPr/>
        </p:nvCxnSpPr>
        <p:spPr>
          <a:xfrm rot="10800000">
            <a:off x="5238465" y="4892330"/>
            <a:ext cx="1435800" cy="272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395" name="Google Shape;395;p29"/>
          <p:cNvSpPr txBox="1"/>
          <p:nvPr/>
        </p:nvSpPr>
        <p:spPr>
          <a:xfrm>
            <a:off x="6674265" y="4841565"/>
            <a:ext cx="5517735" cy="6463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 mezclar el conjunto de entrenamiento en cada época (ciclo de entrenamiento) de esta forma garantizamos que el algoritmo se quede atascado  haciendo círculos de entrenamiento.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6" name="Google Shape;396;p29"/>
          <p:cNvCxnSpPr>
            <a:stCxn id="397" idx="1"/>
          </p:cNvCxnSpPr>
          <p:nvPr/>
        </p:nvCxnSpPr>
        <p:spPr>
          <a:xfrm rot="10800000">
            <a:off x="4606153" y="5164771"/>
            <a:ext cx="2043900" cy="5310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397" name="Google Shape;397;p29"/>
          <p:cNvSpPr txBox="1"/>
          <p:nvPr/>
        </p:nvSpPr>
        <p:spPr>
          <a:xfrm>
            <a:off x="6650053" y="5557272"/>
            <a:ext cx="5517735" cy="27699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Disposición aleatoria para mezclar y ponderar la inicialización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98" name="Google Shape;398;p29"/>
          <p:cNvCxnSpPr>
            <a:stCxn id="399" idx="1"/>
          </p:cNvCxnSpPr>
          <p:nvPr/>
        </p:nvCxnSpPr>
        <p:spPr>
          <a:xfrm flipH="1">
            <a:off x="5812584" y="4415762"/>
            <a:ext cx="874500" cy="200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399" name="Google Shape;399;p29"/>
          <p:cNvSpPr txBox="1"/>
          <p:nvPr/>
        </p:nvSpPr>
        <p:spPr>
          <a:xfrm>
            <a:off x="6687084" y="4092596"/>
            <a:ext cx="5110385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Número de muestras de entrenamiento en cada minilote cuando se dividen los datos para entrenamiento por cada época usando el “</a:t>
            </a:r>
            <a:r>
              <a:rPr b="0" i="1" lang="es-C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descenso de gradiente estocástico</a:t>
            </a:r>
            <a:r>
              <a:rPr b="0" i="0" lang="es-CO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”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30"/>
          <p:cNvSpPr txBox="1"/>
          <p:nvPr/>
        </p:nvSpPr>
        <p:spPr>
          <a:xfrm>
            <a:off x="1545830" y="398951"/>
            <a:ext cx="684866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paso 6. Entrenar la MLP</a:t>
            </a:r>
            <a:endParaRPr b="1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5" name="Google Shape;405;p30"/>
          <p:cNvSpPr/>
          <p:nvPr/>
        </p:nvSpPr>
        <p:spPr>
          <a:xfrm>
            <a:off x="1196411" y="1289373"/>
            <a:ext cx="10995589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Utilizaremos </a:t>
            </a:r>
            <a:r>
              <a:rPr b="1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55000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muestras del conjunto de datos (90%) del dataset de entrenamiento previamente mezclado y usaremos las 5000 (10%) restantes para validar el entrenamiento.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PACIENCIA esto puede durar varios minutos (mínimo 5).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06" name="Google Shape;406;p30"/>
          <p:cNvPicPr preferRelativeResize="0"/>
          <p:nvPr/>
        </p:nvPicPr>
        <p:blipFill rotWithShape="1">
          <a:blip r:embed="rId4">
            <a:alphaModFix/>
          </a:blip>
          <a:srcRect b="0" l="0" r="0" t="71001"/>
          <a:stretch/>
        </p:blipFill>
        <p:spPr>
          <a:xfrm>
            <a:off x="1484120" y="4063349"/>
            <a:ext cx="5076825" cy="433654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30"/>
          <p:cNvSpPr/>
          <p:nvPr/>
        </p:nvSpPr>
        <p:spPr>
          <a:xfrm>
            <a:off x="1655036" y="2747615"/>
            <a:ext cx="9144000" cy="1200329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nn.fit(X_train=X_train[:</a:t>
            </a:r>
            <a:r>
              <a:rPr b="0" i="0" lang="es-CO" sz="18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55000</a:t>
            </a:r>
            <a:r>
              <a:rPr b="0" i="0" lang="es-CO" sz="18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],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y_train=y_train[:</a:t>
            </a:r>
            <a:r>
              <a:rPr b="0" i="0" lang="es-CO" sz="18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55000</a:t>
            </a:r>
            <a:r>
              <a:rPr b="0" i="0" lang="es-CO" sz="18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X_valid=X_train[</a:t>
            </a:r>
            <a:r>
              <a:rPr b="0" i="0" lang="es-CO" sz="18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55000</a:t>
            </a:r>
            <a:r>
              <a:rPr b="0" i="0" lang="es-CO" sz="18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:],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y_valid=y_train[</a:t>
            </a:r>
            <a:r>
              <a:rPr b="0" i="0" lang="es-CO" sz="18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55000</a:t>
            </a:r>
            <a:r>
              <a:rPr b="0" i="0" lang="es-CO" sz="18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:])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30"/>
          <p:cNvSpPr/>
          <p:nvPr/>
        </p:nvSpPr>
        <p:spPr>
          <a:xfrm>
            <a:off x="8184968" y="2432987"/>
            <a:ext cx="4007032" cy="181588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s-CO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Si nos genera </a:t>
            </a:r>
            <a:r>
              <a:rPr b="1" i="1" lang="es-CO" sz="1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error</a:t>
            </a:r>
            <a:r>
              <a:rPr b="0" i="1" lang="es-CO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al entrenar es porque Google colaboratory no es capaz de cargar bien el archivo de Python.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1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s-CO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Entonces la solución es copiar el código de neuralnet.py ejecutarlo directamente desde Google colaboratory para que nos cree la clase en el ambiente de desarrollo.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9" name="Google Shape;409;p30"/>
          <p:cNvSpPr/>
          <p:nvPr/>
        </p:nvSpPr>
        <p:spPr>
          <a:xfrm>
            <a:off x="1196410" y="4599214"/>
            <a:ext cx="10995589" cy="20313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Entrenar MLP (profundas) es muuuuuuy costoso (tiempo y recursos), por lo tanto estos procesos deben ejecutarse siempre en computadores con mínimo: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Procesador Intel i7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Tarjeta grafica NVIDIA  GEFORCE GTX serie 10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1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 GB de Memoria Ram  DDR3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1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 que el sistema operativo sea linux de preferencia y su arranque sea por consola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0" name="Google Shape;410;p3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612306" y="4298289"/>
            <a:ext cx="7820025" cy="36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"/>
          <p:cNvSpPr txBox="1"/>
          <p:nvPr/>
        </p:nvSpPr>
        <p:spPr>
          <a:xfrm>
            <a:off x="3400935" y="363894"/>
            <a:ext cx="5390130" cy="13234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0"/>
              <a:buFont typeface="Arial"/>
              <a:buNone/>
            </a:pPr>
            <a:r>
              <a:rPr b="1" i="0" lang="es-CO" sz="8000" u="sng" cap="none" strike="noStrike">
                <a:solidFill>
                  <a:srgbClr val="99151A"/>
                </a:solidFill>
                <a:latin typeface="Calibri"/>
                <a:ea typeface="Calibri"/>
                <a:cs typeface="Calibri"/>
                <a:sym typeface="Calibri"/>
              </a:rPr>
              <a:t>CONTENIDO</a:t>
            </a:r>
            <a:endParaRPr b="1" i="0" sz="8000" u="sng" cap="none" strike="noStrike">
              <a:solidFill>
                <a:srgbClr val="99151A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3"/>
          <p:cNvSpPr txBox="1"/>
          <p:nvPr/>
        </p:nvSpPr>
        <p:spPr>
          <a:xfrm>
            <a:off x="1341690" y="1819853"/>
            <a:ext cx="10850310" cy="433960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b="0" i="0" lang="es-CO" sz="2000" u="none" cap="none" strike="noStrike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rPr>
              <a:t>¿</a:t>
            </a:r>
            <a:r>
              <a:rPr b="0" i="1" lang="es-CO" sz="2000" u="none" cap="none" strike="sngStrike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rPr>
              <a:t>Que es Deep learning</a:t>
            </a:r>
            <a:r>
              <a:rPr b="0" i="0" lang="es-CO" sz="2000" u="none" cap="none" strike="noStrike">
                <a:solidFill>
                  <a:srgbClr val="D8D8D8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b="0" i="0" sz="2000" u="none" cap="none" strike="noStrike">
              <a:solidFill>
                <a:srgbClr val="D8D8D8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b="0" i="0" lang="es-CO" sz="2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¿</a:t>
            </a:r>
            <a:r>
              <a:rPr b="0" i="1" lang="es-CO" sz="2000" u="none" cap="none" strike="sng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Por qué Deep Learning</a:t>
            </a:r>
            <a:r>
              <a:rPr b="0" i="0" lang="es-CO" sz="20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b="0" i="0" sz="2000" u="none" cap="none" strike="noStrike">
              <a:solidFill>
                <a:srgbClr val="BFBFB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b="0" i="0" lang="es-CO" sz="2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¿</a:t>
            </a:r>
            <a:r>
              <a:rPr b="0" i="0" lang="es-CO" sz="2000" u="none" cap="none" strike="sng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En que se puede usar Deep learning</a:t>
            </a:r>
            <a:r>
              <a:rPr b="0" i="0" lang="es-CO" sz="2000" u="none" cap="none" strike="noStrik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AutoNum type="arabicPeriod"/>
            </a:pPr>
            <a:r>
              <a:rPr b="1" i="0" lang="es-CO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Implementando una red neuronal artificial multicapa desde cero.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b="0" i="0" lang="es-CO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Tensorflow</a:t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AutoNum type="arabicPeriod"/>
            </a:pPr>
            <a:r>
              <a:rPr b="0" i="0" lang="es-CO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Clasificar imágenes con redes neuronales convolucionales profundas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44500" lvl="1" marL="10287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1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1"/>
          <p:cNvSpPr txBox="1"/>
          <p:nvPr/>
        </p:nvSpPr>
        <p:spPr>
          <a:xfrm>
            <a:off x="1545830" y="398951"/>
            <a:ext cx="684866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paso 7. Ver los resultados</a:t>
            </a:r>
            <a:endParaRPr b="1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6" name="Google Shape;416;p31"/>
          <p:cNvSpPr/>
          <p:nvPr/>
        </p:nvSpPr>
        <p:spPr>
          <a:xfrm>
            <a:off x="1196411" y="1289373"/>
            <a:ext cx="10995589" cy="147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 la implementación de la NeuralNetMLP, definimos un atributo llamado eval_ que recoge: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coste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entrenamiento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Precisión de la validación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 cada época del proceso de entrenamiento que podremos ver usando Matplotlib.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31"/>
          <p:cNvSpPr/>
          <p:nvPr/>
        </p:nvSpPr>
        <p:spPr>
          <a:xfrm>
            <a:off x="1851589" y="2766701"/>
            <a:ext cx="9144000" cy="138499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import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matplotlib.pyplot </a:t>
            </a:r>
            <a:r>
              <a:rPr b="0" i="0" lang="es-CO" sz="14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as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plt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b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plt.plot(</a:t>
            </a:r>
            <a:r>
              <a:rPr b="0" i="0" lang="es-CO" sz="14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(nn.epochs), nn.eval_[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'cost'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plt.ylabel(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'Costo'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plt.xlabel(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'Epoca/ciclo de entrenamiento'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plt.show()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18" name="Google Shape;418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39592" y="4244029"/>
            <a:ext cx="3819525" cy="2495550"/>
          </a:xfrm>
          <a:prstGeom prst="rect">
            <a:avLst/>
          </a:prstGeom>
          <a:noFill/>
          <a:ln>
            <a:noFill/>
          </a:ln>
        </p:spPr>
      </p:pic>
      <p:sp>
        <p:nvSpPr>
          <p:cNvPr id="419" name="Google Shape;419;p31"/>
          <p:cNvSpPr txBox="1"/>
          <p:nvPr/>
        </p:nvSpPr>
        <p:spPr>
          <a:xfrm>
            <a:off x="5597495" y="4244029"/>
            <a:ext cx="4093436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 los primeros 100 ciclos de entrenamiento (épocas) vemos como el coste (</a:t>
            </a: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error entre el valor estimado y el valor real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disminuye fuertemente y parece que lentamente entre la época 175 y la 200 disminuye pero se asume que para buscar que sea cercano a cero (</a:t>
            </a:r>
            <a:r>
              <a:rPr b="1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lo ideal</a:t>
            </a: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requerirá más entrenamiento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2"/>
          <p:cNvSpPr txBox="1"/>
          <p:nvPr/>
        </p:nvSpPr>
        <p:spPr>
          <a:xfrm>
            <a:off x="1545830" y="398951"/>
            <a:ext cx="684866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paso 7. Ver los resultados</a:t>
            </a:r>
            <a:endParaRPr b="1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5" name="Google Shape;425;p32"/>
          <p:cNvSpPr/>
          <p:nvPr/>
        </p:nvSpPr>
        <p:spPr>
          <a:xfrm>
            <a:off x="1196411" y="1505881"/>
            <a:ext cx="1099558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Generemos la precisión  del entrenamiento vs el conjunto de pruebas: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32"/>
          <p:cNvSpPr/>
          <p:nvPr/>
        </p:nvSpPr>
        <p:spPr>
          <a:xfrm>
            <a:off x="1783223" y="2397368"/>
            <a:ext cx="9144000" cy="1169551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y_test_pred = nn.predict(X_test)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acc = (np.</a:t>
            </a:r>
            <a:r>
              <a:rPr b="0" i="0" lang="es-CO" sz="14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sum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(y_test == y_test_pred)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.astype(np.</a:t>
            </a:r>
            <a:r>
              <a:rPr b="0" i="0" lang="es-CO" sz="1400" u="none" cap="none" strike="noStrike">
                <a:solidFill>
                  <a:srgbClr val="267F99"/>
                </a:solidFill>
                <a:latin typeface="Courier New"/>
                <a:ea typeface="Courier New"/>
                <a:cs typeface="Courier New"/>
                <a:sym typeface="Courier New"/>
              </a:rPr>
              <a:t>float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 / X_test.shape[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b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0" i="0" lang="es-CO" sz="14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print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'presición(accuracy) en los datos de prueba: %.2f%%'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% (acc * </a:t>
            </a:r>
            <a:r>
              <a:rPr b="0" i="0" lang="es-CO" sz="14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100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32"/>
          <p:cNvSpPr txBox="1"/>
          <p:nvPr/>
        </p:nvSpPr>
        <p:spPr>
          <a:xfrm>
            <a:off x="1196411" y="4336457"/>
            <a:ext cx="10665152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Nuestra MLP tiene una precisión del 97.54%, nada mal (supremamente buenisimoooooooooooooooo)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8" name="Google Shape;428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783223" y="3669974"/>
            <a:ext cx="4991100" cy="41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33"/>
          <p:cNvSpPr txBox="1"/>
          <p:nvPr/>
        </p:nvSpPr>
        <p:spPr>
          <a:xfrm>
            <a:off x="1535394" y="532920"/>
            <a:ext cx="7504166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Paso 7. visualizando la predicción</a:t>
            </a:r>
            <a:endParaRPr b="1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4" name="Google Shape;434;p33"/>
          <p:cNvSpPr/>
          <p:nvPr/>
        </p:nvSpPr>
        <p:spPr>
          <a:xfrm>
            <a:off x="1193560" y="1475244"/>
            <a:ext cx="10565451" cy="64633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Visualicemos algunas imágenes del testeo en el que el MLP no le fue posible acertar en la predicción.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33"/>
          <p:cNvSpPr/>
          <p:nvPr/>
        </p:nvSpPr>
        <p:spPr>
          <a:xfrm>
            <a:off x="1415753" y="1905506"/>
            <a:ext cx="8531700" cy="267780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miscl_img = X_test[y_test != y_test_pred][:</a:t>
            </a:r>
            <a:r>
              <a:rPr b="0" i="0" lang="es-CO" sz="12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25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correct_lab = y_test[y_test != y_test_pred][:</a:t>
            </a:r>
            <a:r>
              <a:rPr b="0" i="0" lang="es-CO" sz="12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25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miscl_lab = y_test_pred[y_test != y_test_pred][:</a:t>
            </a:r>
            <a:r>
              <a:rPr b="0" i="0" lang="es-CO" sz="12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25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b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fig, ax = plt.subplots(nrows=</a:t>
            </a:r>
            <a:r>
              <a:rPr b="0" i="0" lang="es-CO" sz="12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ncols=</a:t>
            </a:r>
            <a:r>
              <a:rPr b="0" i="0" lang="es-CO" sz="12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5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sharex=</a:t>
            </a:r>
            <a:r>
              <a:rPr b="0" i="0" lang="es-CO" sz="12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sharey=</a:t>
            </a:r>
            <a:r>
              <a:rPr b="0" i="0" lang="es-CO" sz="12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True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ax = ax.flatten()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AF00DB"/>
                </a:solidFill>
                <a:latin typeface="Courier New"/>
                <a:ea typeface="Courier New"/>
                <a:cs typeface="Courier New"/>
                <a:sym typeface="Courier New"/>
              </a:rPr>
              <a:t>for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i </a:t>
            </a:r>
            <a:r>
              <a:rPr b="0" i="0" lang="es-CO" sz="1200" u="none" cap="none" strike="noStrike">
                <a:solidFill>
                  <a:srgbClr val="0000FF"/>
                </a:solidFill>
                <a:latin typeface="Courier New"/>
                <a:ea typeface="Courier New"/>
                <a:cs typeface="Courier New"/>
                <a:sym typeface="Courier New"/>
              </a:rPr>
              <a:t>in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</a:t>
            </a:r>
            <a:r>
              <a:rPr b="0" i="0" lang="es-CO" sz="12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0" i="0" lang="es-CO" sz="12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25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img = miscl_img[i].reshape(</a:t>
            </a:r>
            <a:r>
              <a:rPr b="0" i="0" lang="es-CO" sz="12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28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</a:t>
            </a:r>
            <a:r>
              <a:rPr b="0" i="0" lang="es-CO" sz="12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28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ax[i].imshow(img, cmap=</a:t>
            </a:r>
            <a:r>
              <a:rPr b="0" i="0" lang="es-CO" sz="12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'Greys'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interpolation=</a:t>
            </a:r>
            <a:r>
              <a:rPr b="0" i="0" lang="es-CO" sz="12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'nearest'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ax[i].set_title(</a:t>
            </a:r>
            <a:r>
              <a:rPr b="0" i="0" lang="es-CO" sz="12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'%d)Te:%d Pr:%d'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% (i+</a:t>
            </a:r>
            <a:r>
              <a:rPr b="0" i="0" lang="es-CO" sz="12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1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correct_lab[i], miscl_lab[i]))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ax[</a:t>
            </a:r>
            <a:r>
              <a:rPr b="0" i="0" lang="es-CO" sz="12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].set_xticks([])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ax[</a:t>
            </a:r>
            <a:r>
              <a:rPr b="0" i="0" lang="es-CO" sz="1200" u="none" cap="none" strike="noStrike">
                <a:solidFill>
                  <a:srgbClr val="09885A"/>
                </a:solidFill>
                <a:latin typeface="Courier New"/>
                <a:ea typeface="Courier New"/>
                <a:cs typeface="Courier New"/>
                <a:sym typeface="Courier New"/>
              </a:rPr>
              <a:t>0</a:t>
            </a: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].set_yticks([])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plt.tight_layout()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plt.show()</a:t>
            </a:r>
            <a:endParaRPr b="0" i="0" sz="12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436" name="Google Shape;436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15753" y="4694762"/>
            <a:ext cx="3260309" cy="2163238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33"/>
          <p:cNvSpPr txBox="1"/>
          <p:nvPr/>
        </p:nvSpPr>
        <p:spPr>
          <a:xfrm>
            <a:off x="4990744" y="4694762"/>
            <a:ext cx="230736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Te: etiqueta de la clase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Pr: clase predicha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33"/>
          <p:cNvSpPr txBox="1"/>
          <p:nvPr/>
        </p:nvSpPr>
        <p:spPr>
          <a:xfrm>
            <a:off x="4990744" y="5870961"/>
            <a:ext cx="45720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Algunas de esas imágenes son un reto muy grande incluso para los humano.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33"/>
          <p:cNvSpPr/>
          <p:nvPr/>
        </p:nvSpPr>
        <p:spPr>
          <a:xfrm>
            <a:off x="2093721" y="5554766"/>
            <a:ext cx="595357" cy="452927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0" name="Google Shape;440;p33"/>
          <p:cNvSpPr/>
          <p:nvPr/>
        </p:nvSpPr>
        <p:spPr>
          <a:xfrm>
            <a:off x="3408350" y="5536248"/>
            <a:ext cx="595357" cy="452927"/>
          </a:xfrm>
          <a:prstGeom prst="rect">
            <a:avLst/>
          </a:prstGeom>
          <a:noFill/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34"/>
          <p:cNvSpPr txBox="1"/>
          <p:nvPr/>
        </p:nvSpPr>
        <p:spPr>
          <a:xfrm>
            <a:off x="1545830" y="398951"/>
            <a:ext cx="684866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paso 7. Ver los resultados</a:t>
            </a:r>
            <a:endParaRPr b="1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6" name="Google Shape;446;p34"/>
          <p:cNvSpPr/>
          <p:nvPr/>
        </p:nvSpPr>
        <p:spPr>
          <a:xfrm>
            <a:off x="1196411" y="1289373"/>
            <a:ext cx="10995589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Ahora revisemos los ciclos de entrenamiento (epocás/epochs) vs la precisión (Accuracy)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34"/>
          <p:cNvSpPr/>
          <p:nvPr/>
        </p:nvSpPr>
        <p:spPr>
          <a:xfrm>
            <a:off x="1338842" y="1658705"/>
            <a:ext cx="9144000" cy="2031325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plt.plot(</a:t>
            </a:r>
            <a:r>
              <a:rPr b="0" i="0" lang="es-CO" sz="14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(nn.epochs), nn.eval_[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'train_acc'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],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  label=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'Entrenamiento/training'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plt.plot(</a:t>
            </a:r>
            <a:r>
              <a:rPr b="0" i="0" lang="es-CO" sz="1400" u="none" cap="none" strike="noStrike">
                <a:solidFill>
                  <a:srgbClr val="795E26"/>
                </a:solidFill>
                <a:latin typeface="Courier New"/>
                <a:ea typeface="Courier New"/>
                <a:cs typeface="Courier New"/>
                <a:sym typeface="Courier New"/>
              </a:rPr>
              <a:t>range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(nn.epochs), nn.eval_[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'valid_acc'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], 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         label=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'Validación/validation'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, linestyle=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'--'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plt.ylabel(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'Precisión(Accuracy)'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plt.xlabel(</a:t>
            </a:r>
            <a:r>
              <a:rPr b="0" i="0" lang="es-CO" sz="1400" u="none" cap="none" strike="noStrike">
                <a:solidFill>
                  <a:srgbClr val="A31515"/>
                </a:solidFill>
                <a:latin typeface="Courier New"/>
                <a:ea typeface="Courier New"/>
                <a:cs typeface="Courier New"/>
                <a:sym typeface="Courier New"/>
              </a:rPr>
              <a:t>'ciclos de entrenamiento (epocas/Epochs)'</a:t>
            </a: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plt.legend()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8000"/>
                </a:solidFill>
                <a:latin typeface="Courier New"/>
                <a:ea typeface="Courier New"/>
                <a:cs typeface="Courier New"/>
                <a:sym typeface="Courier New"/>
              </a:rPr>
              <a:t>#plt.savefig('images/12_08.png', dpi=300)</a:t>
            </a:r>
            <a:endParaRPr b="0" i="0" sz="14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Courier New"/>
                <a:ea typeface="Courier New"/>
                <a:cs typeface="Courier New"/>
                <a:sym typeface="Courier New"/>
              </a:rPr>
              <a:t>plt.show()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34"/>
          <p:cNvSpPr txBox="1"/>
          <p:nvPr/>
        </p:nvSpPr>
        <p:spPr>
          <a:xfrm>
            <a:off x="5597494" y="4244029"/>
            <a:ext cx="6594505" cy="175432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Verificamos que entre más ciclos de entrenamiento (épocas/epochs) tengamos mejora considerablemente la precisión del modelo: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Aproximadamente en la época 50, los valores de entrenamiento y de precisión de la validación son iguales y, después, la MLP empieza a sobre ajustar los datos de entrenamiento (</a:t>
            </a:r>
            <a:r>
              <a:rPr b="1" i="0" lang="es-CO" sz="18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lo que es malo…por que?)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49" name="Google Shape;449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38842" y="3932470"/>
            <a:ext cx="3733800" cy="2533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35"/>
          <p:cNvSpPr txBox="1"/>
          <p:nvPr/>
        </p:nvSpPr>
        <p:spPr>
          <a:xfrm>
            <a:off x="1545830" y="398951"/>
            <a:ext cx="684866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overfitting y underfitting </a:t>
            </a:r>
            <a:endParaRPr b="1" i="0" sz="32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descr="https://i0.wp.com/www.aprendemachinelearning.com/wp-content/uploads/2017/12/overfitting-underfitting-machine-learning.png?resize=800%2C1200" id="455" name="Google Shape;455;p35"/>
          <p:cNvPicPr preferRelativeResize="0"/>
          <p:nvPr/>
        </p:nvPicPr>
        <p:blipFill rotWithShape="1">
          <a:blip r:embed="rId4">
            <a:alphaModFix/>
          </a:blip>
          <a:srcRect b="46915" l="0" r="0" t="16822"/>
          <a:stretch/>
        </p:blipFill>
        <p:spPr>
          <a:xfrm>
            <a:off x="1400551" y="1328158"/>
            <a:ext cx="4967400" cy="270189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i0.wp.com/www.aprendemachinelearning.com/wp-content/uploads/2017/12/overfitting-underfitting-machine-learning.png?resize=800%2C1200" id="456" name="Google Shape;456;p35"/>
          <p:cNvPicPr preferRelativeResize="0"/>
          <p:nvPr/>
        </p:nvPicPr>
        <p:blipFill rotWithShape="1">
          <a:blip r:embed="rId4">
            <a:alphaModFix/>
          </a:blip>
          <a:srcRect b="7124" l="0" r="0" t="53478"/>
          <a:stretch/>
        </p:blipFill>
        <p:spPr>
          <a:xfrm>
            <a:off x="6551775" y="1328158"/>
            <a:ext cx="4572000" cy="2701895"/>
          </a:xfrm>
          <a:prstGeom prst="rect">
            <a:avLst/>
          </a:prstGeom>
          <a:noFill/>
          <a:ln>
            <a:noFill/>
          </a:ln>
        </p:spPr>
      </p:pic>
      <p:sp>
        <p:nvSpPr>
          <p:cNvPr id="457" name="Google Shape;457;p35"/>
          <p:cNvSpPr/>
          <p:nvPr/>
        </p:nvSpPr>
        <p:spPr>
          <a:xfrm>
            <a:off x="1535394" y="4266296"/>
            <a:ext cx="4832557" cy="120032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 nuestros datos de entrenamiento son muy pocos nuestra máquina no </a:t>
            </a:r>
            <a:r>
              <a:rPr b="1" i="0" lang="es-CO" sz="18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será capaz de generalizar </a:t>
            </a:r>
            <a:r>
              <a:rPr b="0" i="0" lang="es-CO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 conocimiento y estará incurriendo en </a:t>
            </a:r>
            <a:r>
              <a:rPr b="0" i="1" lang="es-CO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underfitting</a:t>
            </a:r>
            <a:r>
              <a:rPr b="0" i="0" lang="es-CO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35"/>
          <p:cNvSpPr/>
          <p:nvPr/>
        </p:nvSpPr>
        <p:spPr>
          <a:xfrm>
            <a:off x="6551775" y="4235535"/>
            <a:ext cx="4572000" cy="1754326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s-CO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Si nuestros datos de entrenamiento son </a:t>
            </a:r>
            <a:r>
              <a:rPr b="1" i="0" lang="es-CO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muchos</a:t>
            </a:r>
            <a:r>
              <a:rPr b="0" i="0" lang="es-CO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pero de un solo tipo (ejemplo perros solo de color marrón) nuestra máquina no </a:t>
            </a:r>
            <a:r>
              <a:rPr b="1" i="0" lang="es-CO" sz="1800" u="sng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será capaz de generalizar </a:t>
            </a:r>
            <a:r>
              <a:rPr b="0" i="0" lang="es-CO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el conocimiento y estará incurriendo en </a:t>
            </a:r>
            <a:r>
              <a:rPr b="0" i="1" lang="es-CO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Overfitting</a:t>
            </a:r>
            <a:r>
              <a:rPr b="0" i="0" lang="es-CO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35"/>
          <p:cNvSpPr txBox="1"/>
          <p:nvPr/>
        </p:nvSpPr>
        <p:spPr>
          <a:xfrm>
            <a:off x="1400551" y="5963482"/>
            <a:ext cx="7170881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s-CO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Entonces: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CO" sz="2400" u="none" cap="none" strike="noStrik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¿Por qué la MLP nos estaba generando OVERFITTING?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6"/>
          <p:cNvSpPr txBox="1"/>
          <p:nvPr/>
        </p:nvSpPr>
        <p:spPr>
          <a:xfrm>
            <a:off x="1535394" y="532920"/>
            <a:ext cx="7504166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s-CO" sz="28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Como solucionar el overfitting  o el  underfitting </a:t>
            </a:r>
            <a:endParaRPr b="1" i="0" sz="2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5" name="Google Shape;465;p36"/>
          <p:cNvSpPr/>
          <p:nvPr/>
        </p:nvSpPr>
        <p:spPr>
          <a:xfrm>
            <a:off x="1193560" y="1475244"/>
            <a:ext cx="10873102" cy="4093428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Una forma de reducir el efecto de sobreajuste (Overfitting) es aumentar la fuera de regulación, por ejemplo ajustando: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1" i="1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L2=0.1 </a:t>
            </a:r>
            <a:r>
              <a:rPr b="0" i="1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(pero esto implicara que el proceso de entrenamiento dure más tiempo…aprox 15 min)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1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1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Otras formas de optimizar el entrenamiento es usar: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Cambiar el numero de unidades ocultas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Cambiar los parámetros de regulación.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Aumentar la tasa de aprendizaje.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Y usar el </a:t>
            </a:r>
            <a:r>
              <a:rPr b="1" i="1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dropout</a:t>
            </a: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(eso lo veremos más adelante)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58750" lvl="0" marL="28575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nished+stamp Stock Vectors, Images &amp; Vector Art | Shutterstock" id="470" name="Google Shape;470;p37"/>
          <p:cNvPicPr preferRelativeResize="0"/>
          <p:nvPr/>
        </p:nvPicPr>
        <p:blipFill rotWithShape="1">
          <a:blip r:embed="rId4">
            <a:alphaModFix/>
          </a:blip>
          <a:srcRect b="9822" l="0" r="0" t="0"/>
          <a:stretch/>
        </p:blipFill>
        <p:spPr>
          <a:xfrm>
            <a:off x="4042072" y="1736577"/>
            <a:ext cx="4537906" cy="2937973"/>
          </a:xfrm>
          <a:prstGeom prst="rect">
            <a:avLst/>
          </a:prstGeom>
          <a:noFill/>
          <a:ln>
            <a:noFill/>
          </a:ln>
        </p:spPr>
      </p:pic>
      <p:sp>
        <p:nvSpPr>
          <p:cNvPr id="471" name="Google Shape;471;p37"/>
          <p:cNvSpPr txBox="1"/>
          <p:nvPr/>
        </p:nvSpPr>
        <p:spPr>
          <a:xfrm>
            <a:off x="1170773" y="1051134"/>
            <a:ext cx="11021227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eficiencia para el </a:t>
            </a:r>
            <a:r>
              <a:rPr b="1" i="1" lang="es-CO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Deep lerning </a:t>
            </a:r>
            <a:r>
              <a:rPr b="0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 tener una gran </a:t>
            </a:r>
            <a:r>
              <a:rPr b="1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variedad de datos </a:t>
            </a:r>
            <a:r>
              <a:rPr b="0" i="1" lang="es-CO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para el entrenamiento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"/>
          <p:cNvSpPr txBox="1"/>
          <p:nvPr/>
        </p:nvSpPr>
        <p:spPr>
          <a:xfrm>
            <a:off x="1614197" y="475862"/>
            <a:ext cx="684866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¿Que es Deep learning?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s://miro.medium.com/max/800/1*kpkjKsFfePR7VKezQ2e7Eg.png" id="179" name="Google Shape;179;p4"/>
          <p:cNvPicPr preferRelativeResize="0"/>
          <p:nvPr/>
        </p:nvPicPr>
        <p:blipFill rotWithShape="1">
          <a:blip r:embed="rId4">
            <a:alphaModFix/>
          </a:blip>
          <a:srcRect b="59640" l="0" r="0" t="0"/>
          <a:stretch/>
        </p:blipFill>
        <p:spPr>
          <a:xfrm>
            <a:off x="1388076" y="1334530"/>
            <a:ext cx="5161006" cy="520750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miro.medium.com/max/800/1*kpkjKsFfePR7VKezQ2e7Eg.png" id="180" name="Google Shape;180;p4"/>
          <p:cNvPicPr preferRelativeResize="0"/>
          <p:nvPr/>
        </p:nvPicPr>
        <p:blipFill rotWithShape="1">
          <a:blip r:embed="rId4">
            <a:alphaModFix/>
          </a:blip>
          <a:srcRect b="4666" l="8267" r="0" t="39820"/>
          <a:stretch/>
        </p:blipFill>
        <p:spPr>
          <a:xfrm>
            <a:off x="8462866" y="1171444"/>
            <a:ext cx="3657600" cy="55336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1" name="Google Shape;181;p4"/>
          <p:cNvCxnSpPr/>
          <p:nvPr/>
        </p:nvCxnSpPr>
        <p:spPr>
          <a:xfrm flipH="1" rot="10800000">
            <a:off x="4633784" y="1532238"/>
            <a:ext cx="4114800" cy="2162432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cxnSp>
        <p:nvCxnSpPr>
          <p:cNvPr id="182" name="Google Shape;182;p4"/>
          <p:cNvCxnSpPr/>
          <p:nvPr/>
        </p:nvCxnSpPr>
        <p:spPr>
          <a:xfrm flipH="1" rot="10800000">
            <a:off x="4633784" y="3429000"/>
            <a:ext cx="5857102" cy="1044146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83" name="Google Shape;183;p4"/>
          <p:cNvSpPr/>
          <p:nvPr/>
        </p:nvSpPr>
        <p:spPr>
          <a:xfrm>
            <a:off x="3315769" y="4873703"/>
            <a:ext cx="1444238" cy="1230536"/>
          </a:xfrm>
          <a:prstGeom prst="ellipse">
            <a:avLst/>
          </a:prstGeom>
          <a:solidFill>
            <a:srgbClr val="FFFF00"/>
          </a:solidFill>
          <a:ln cap="flat" cmpd="sng" w="254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-CO" sz="12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DEEP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s-CO" sz="11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LEARNING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4" name="Google Shape;184;p4"/>
          <p:cNvCxnSpPr/>
          <p:nvPr/>
        </p:nvCxnSpPr>
        <p:spPr>
          <a:xfrm flipH="1" rot="10800000">
            <a:off x="4386649" y="4473146"/>
            <a:ext cx="4250724" cy="852616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5"/>
          <p:cNvSpPr txBox="1"/>
          <p:nvPr/>
        </p:nvSpPr>
        <p:spPr>
          <a:xfrm>
            <a:off x="1614197" y="448933"/>
            <a:ext cx="684866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¿En que se puede usar Deep learning?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5"/>
          <p:cNvSpPr txBox="1"/>
          <p:nvPr/>
        </p:nvSpPr>
        <p:spPr>
          <a:xfrm>
            <a:off x="1228364" y="1273566"/>
            <a:ext cx="10963636" cy="4893607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52000" lvl="0" marL="25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1" i="1" lang="es-CO" sz="2000" u="none" cap="none" strike="sngStrik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Responder preguntas de lenguaje natural (NLP - Natural Language Processing)</a:t>
            </a:r>
            <a:endParaRPr b="0" i="1" sz="2000" u="none" cap="none" strike="sngStrike">
              <a:solidFill>
                <a:srgbClr val="A5A5A5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2000" lvl="0" marL="25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1" i="0" lang="es-CO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Clasificación de imágenes a nivel casi humano.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2000" lvl="0" marL="25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Mejora de la conversión de texto a voz.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2000" lvl="0" marL="25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Asistentes digitales como Google Now, siri o Amazon Alexa.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2000" lvl="0" marL="25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Transcripción de escritura a mano a nivel humano.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2000" lvl="0" marL="25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Reconocimiento de voz a nivel casi humano.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2000" lvl="0" marL="25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Mejora de la traducción automática.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2000" lvl="0" marL="25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Conducción autónoma a nivel humano (tesla, uber o Google).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2000" lvl="0" marL="25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Mejora de la orientación de anuncios, tal como la utilizan Google, Baidu y Bing.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52000" lvl="0" marL="2520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</a:pPr>
            <a:r>
              <a:rPr b="0" i="0" lang="es-CO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Mejora de los resultados de búsqueda en la web.</a:t>
            </a:r>
            <a:endParaRPr b="0" i="0" sz="2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5"/>
          <p:cNvSpPr/>
          <p:nvPr/>
        </p:nvSpPr>
        <p:spPr>
          <a:xfrm>
            <a:off x="1142393" y="6562810"/>
            <a:ext cx="7748109" cy="3077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rPr b="0" i="1" lang="es-CO" sz="1400" u="sng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https://www.manning.com/books/deep-learning-with-python</a:t>
            </a:r>
            <a:endParaRPr b="0" i="1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6"/>
          <p:cNvSpPr txBox="1"/>
          <p:nvPr/>
        </p:nvSpPr>
        <p:spPr>
          <a:xfrm>
            <a:off x="1614197" y="448933"/>
            <a:ext cx="684866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rgbClr val="FFC000"/>
                </a:solidFill>
                <a:latin typeface="Calibri"/>
                <a:ea typeface="Calibri"/>
                <a:cs typeface="Calibri"/>
                <a:sym typeface="Calibri"/>
              </a:rPr>
              <a:t>Conceptos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6"/>
          <p:cNvSpPr txBox="1"/>
          <p:nvPr/>
        </p:nvSpPr>
        <p:spPr>
          <a:xfrm>
            <a:off x="1213503" y="1247686"/>
            <a:ext cx="10978497" cy="5262979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CO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El </a:t>
            </a:r>
            <a:r>
              <a:rPr b="1" i="0" lang="es-CO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aprendizaje profundo </a:t>
            </a:r>
            <a:r>
              <a:rPr b="0" i="0" lang="es-CO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 </a:t>
            </a:r>
            <a:r>
              <a:rPr b="1" i="0" lang="es-CO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Deep learning</a:t>
            </a:r>
            <a:r>
              <a:rPr b="0" i="0" lang="es-CO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se puede entender como un conjunto de algoritmos desarrollados para entrenar redes neuronales artificiales (RNA) con varias capas de modo eficiente, usando librerías de Deep learning basadas en Python y arquitecturas de redes neuronales profundas (DNN – Deep Neural Network) 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CO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Conceptos que vamos a aprender: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s-CO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 es eso de una red neuronal multicapa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s-CO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Implementar un algoritmo fundamental de propagación hacia atrás para el entrenamiento de redes neuronales desde cero.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s-CO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Entrenar una red neuronal multicapa básica para clasificar imágenes.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7"/>
          <p:cNvSpPr txBox="1"/>
          <p:nvPr/>
        </p:nvSpPr>
        <p:spPr>
          <a:xfrm>
            <a:off x="1614197" y="448933"/>
            <a:ext cx="684866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Aplicaciones que usan DNN</a:t>
            </a:r>
            <a:endParaRPr b="1" i="0" sz="3200" u="none" cap="none" strike="noStrik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7"/>
          <p:cNvSpPr txBox="1"/>
          <p:nvPr/>
        </p:nvSpPr>
        <p:spPr>
          <a:xfrm>
            <a:off x="1213503" y="1247686"/>
            <a:ext cx="10978497" cy="5232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s-CO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DeepFace de Facebook: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eepFace - Facial Recognition Algorithm - Facebook - YouTube" id="204" name="Google Shape;204;p7"/>
          <p:cNvPicPr preferRelativeResize="0"/>
          <p:nvPr/>
        </p:nvPicPr>
        <p:blipFill rotWithShape="1">
          <a:blip r:embed="rId4">
            <a:alphaModFix/>
          </a:blip>
          <a:srcRect b="41450" l="0" r="0" t="18943"/>
          <a:stretch/>
        </p:blipFill>
        <p:spPr>
          <a:xfrm>
            <a:off x="5674408" y="1267037"/>
            <a:ext cx="6444398" cy="1435694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7"/>
          <p:cNvSpPr/>
          <p:nvPr/>
        </p:nvSpPr>
        <p:spPr>
          <a:xfrm>
            <a:off x="2026222" y="1780223"/>
            <a:ext cx="3713561" cy="10156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Cuando se le preguntó si dos fotografías mostraban a la misma persona, </a:t>
            </a:r>
            <a:r>
              <a:rPr b="1" i="0" lang="es-CO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DeepFace</a:t>
            </a:r>
            <a:r>
              <a:rPr b="0" i="0" lang="es-CO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respondió correctamente con un </a:t>
            </a:r>
            <a:r>
              <a:rPr b="1" i="0" lang="es-CO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97,52%</a:t>
            </a:r>
            <a:r>
              <a:rPr b="0" i="0" lang="es-CO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acertabilidad; frente a los humanos respondieron con un </a:t>
            </a:r>
            <a:r>
              <a:rPr b="1" i="0" lang="es-CO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97,53%</a:t>
            </a:r>
            <a:r>
              <a:rPr b="0" i="0" lang="es-CO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de acertabilidad.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7"/>
          <p:cNvSpPr/>
          <p:nvPr/>
        </p:nvSpPr>
        <p:spPr>
          <a:xfrm>
            <a:off x="1359348" y="2809556"/>
            <a:ext cx="7285969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s-CO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DeepSpeech de Baidu “el Google  chino”: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7"/>
          <p:cNvSpPr/>
          <p:nvPr/>
        </p:nvSpPr>
        <p:spPr>
          <a:xfrm>
            <a:off x="2026222" y="3332776"/>
            <a:ext cx="4137664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CO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capaz de gestionar consultas en mandarín (un idioma tan complejo que una palabra puede tener muchos significados en diferentes contextos)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Baidu, el Google chino - Daniel del Valle" id="208" name="Google Shape;208;p7"/>
          <p:cNvPicPr preferRelativeResize="0"/>
          <p:nvPr/>
        </p:nvPicPr>
        <p:blipFill rotWithShape="1">
          <a:blip r:embed="rId5">
            <a:alphaModFix/>
          </a:blip>
          <a:srcRect b="32062" l="0" r="0" t="22760"/>
          <a:stretch/>
        </p:blipFill>
        <p:spPr>
          <a:xfrm>
            <a:off x="6025129" y="3272751"/>
            <a:ext cx="2715109" cy="920261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7"/>
          <p:cNvSpPr/>
          <p:nvPr/>
        </p:nvSpPr>
        <p:spPr>
          <a:xfrm>
            <a:off x="1359348" y="4394597"/>
            <a:ext cx="10832652" cy="138499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s-CO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Servicio de traducción de Google (Google Neural Machine Translation System: Bridging the grap between human and machine translation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Google Translate: 12 trucos y tips increíbles de la aplicación web ..." id="210" name="Google Shape;210;p7"/>
          <p:cNvPicPr preferRelativeResize="0"/>
          <p:nvPr/>
        </p:nvPicPr>
        <p:blipFill rotWithShape="1">
          <a:blip r:embed="rId6">
            <a:alphaModFix/>
          </a:blip>
          <a:srcRect b="26173" l="15207" r="17115" t="30873"/>
          <a:stretch/>
        </p:blipFill>
        <p:spPr>
          <a:xfrm>
            <a:off x="5366759" y="5419577"/>
            <a:ext cx="3785788" cy="137820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8"/>
          <p:cNvSpPr txBox="1"/>
          <p:nvPr/>
        </p:nvSpPr>
        <p:spPr>
          <a:xfrm>
            <a:off x="1614197" y="448933"/>
            <a:ext cx="6848669" cy="5847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s-CO" sz="32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Aplicaciones que usan DNN</a:t>
            </a:r>
            <a:endParaRPr b="1" i="0" sz="3200" u="none" cap="none" strike="noStrike">
              <a:solidFill>
                <a:srgbClr val="FFC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8"/>
          <p:cNvSpPr txBox="1"/>
          <p:nvPr/>
        </p:nvSpPr>
        <p:spPr>
          <a:xfrm>
            <a:off x="1213503" y="1247686"/>
            <a:ext cx="10978497" cy="5232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s-CO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Industria farmacéutica: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8"/>
          <p:cNvSpPr/>
          <p:nvPr/>
        </p:nvSpPr>
        <p:spPr>
          <a:xfrm>
            <a:off x="2026221" y="1903334"/>
            <a:ext cx="5964097" cy="1384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-C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Usando DNN pueden usar nuevas técnicas para el descubrimiento de fármacos y la predicción de su toxicidad (10000 más rápido):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1" lang="es-CO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Hace unas décadas el tiempo era mínimo de 12 años para obtener un fármaco, hoy máximo 2 años incluyendo los estudios en animales y humanos, ejemplo: vacuna para el COVID19</a:t>
            </a:r>
            <a:endParaRPr b="0" i="1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8"/>
          <p:cNvSpPr/>
          <p:nvPr/>
        </p:nvSpPr>
        <p:spPr>
          <a:xfrm>
            <a:off x="1359347" y="3723561"/>
            <a:ext cx="490551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</a:pPr>
            <a:r>
              <a:rPr b="0" i="0" lang="es-CO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Aplicaciones móviles para: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Diseñar fármacos hasta 10.000 veces más rápido que con la química ..." id="219" name="Google Shape;219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90318" y="1398825"/>
            <a:ext cx="4164016" cy="2374726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8"/>
          <p:cNvSpPr/>
          <p:nvPr/>
        </p:nvSpPr>
        <p:spPr>
          <a:xfrm>
            <a:off x="2026221" y="4379209"/>
            <a:ext cx="8123619" cy="10218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s-CO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Detectar cáncer de piel con acertabilidad superior al 80%.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s-CO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búsqueda, detección y reconocimiento de plagas en cultivos.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b="0" i="0" lang="es-CO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Bibliometría (estudio de producción científica para evaluar resultados de investigaciones).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9"/>
          <p:cNvSpPr txBox="1"/>
          <p:nvPr/>
        </p:nvSpPr>
        <p:spPr>
          <a:xfrm>
            <a:off x="1521151" y="448933"/>
            <a:ext cx="6941715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1" i="0" lang="es-CO" sz="3000" u="none" cap="none" strike="noStrike">
                <a:solidFill>
                  <a:srgbClr val="FFC000"/>
                </a:solidFill>
                <a:latin typeface="Arial"/>
                <a:ea typeface="Arial"/>
                <a:cs typeface="Arial"/>
                <a:sym typeface="Arial"/>
              </a:rPr>
              <a:t>Red neuronal (RNA) de una capa.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9"/>
          <p:cNvSpPr txBox="1"/>
          <p:nvPr/>
        </p:nvSpPr>
        <p:spPr>
          <a:xfrm>
            <a:off x="1213503" y="1247686"/>
            <a:ext cx="10978497" cy="52322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0" i="0" lang="es-CO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Algoritmo Adaptive Linear Neuron (Adaline):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7" name="Google Shape;227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064565" y="2061994"/>
            <a:ext cx="6384233" cy="288660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9"/>
          <p:cNvSpPr txBox="1"/>
          <p:nvPr/>
        </p:nvSpPr>
        <p:spPr>
          <a:xfrm>
            <a:off x="1213503" y="4948594"/>
            <a:ext cx="8417607" cy="169277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Un programa que recibe N cantidad de valores y con ciertos pesos me calcula una sumatoria que me garantiza una activación (0/1) usado para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es-CO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clasificaciones binarias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s-CO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Mediante el uso de un algoritmo de optimización denominado “descenso gradiente estocástico”.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2020-01-24T20:50:22Z</dcterms:created>
  <dc:creator>Emilia Ines Sandoval Garcia</dc:creator>
</cp:coreProperties>
</file>